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70" r:id="rId5"/>
    <p:sldMasterId id="214748367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Lst>
  <p:sldSz cy="5143500" cx="9144000"/>
  <p:notesSz cx="6858000" cy="9144000"/>
  <p:embeddedFontLst>
    <p:embeddedFont>
      <p:font typeface="Helvetica Neue"/>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5B3BBA5-F122-4869-9691-E2F6C96FEDBB}">
  <a:tblStyle styleId="{A5B3BBA5-F122-4869-9691-E2F6C96FEDB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HelveticaNeue-bold.fntdata"/><Relationship Id="rId20" Type="http://schemas.openxmlformats.org/officeDocument/2006/relationships/slide" Target="slides/slide13.xml"/><Relationship Id="rId42" Type="http://schemas.openxmlformats.org/officeDocument/2006/relationships/font" Target="fonts/HelveticaNeue-boldItalic.fntdata"/><Relationship Id="rId41" Type="http://schemas.openxmlformats.org/officeDocument/2006/relationships/font" Target="fonts/HelveticaNeue-italic.fntdata"/><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slide" Target="slides/slide28.xml"/><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37" Type="http://schemas.openxmlformats.org/officeDocument/2006/relationships/slide" Target="slides/slide30.xml"/><Relationship Id="rId14" Type="http://schemas.openxmlformats.org/officeDocument/2006/relationships/slide" Target="slides/slide7.xml"/><Relationship Id="rId36" Type="http://schemas.openxmlformats.org/officeDocument/2006/relationships/slide" Target="slides/slide29.xml"/><Relationship Id="rId17" Type="http://schemas.openxmlformats.org/officeDocument/2006/relationships/slide" Target="slides/slide10.xml"/><Relationship Id="rId39" Type="http://schemas.openxmlformats.org/officeDocument/2006/relationships/font" Target="fonts/HelveticaNeue-regular.fntdata"/><Relationship Id="rId16" Type="http://schemas.openxmlformats.org/officeDocument/2006/relationships/slide" Target="slides/slide9.xml"/><Relationship Id="rId38" Type="http://schemas.openxmlformats.org/officeDocument/2006/relationships/slide" Target="slides/slide31.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dn.open-nfp.org/media/documents/demystify-ebpf-jit-compiler.pdf" TargetMode="External"/><Relationship Id="rId3" Type="http://schemas.openxmlformats.org/officeDocument/2006/relationships/hyperlink" Target="https://www.infoq.com/articles/gentle-linux-ebpf-introduction/"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ontainiq.com/post/btf-bpf-type-format"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networksorcery.com/enp/protocol/ethernet.htm" TargetMode="External"/><Relationship Id="rId3" Type="http://schemas.openxmlformats.org/officeDocument/2006/relationships/hyperlink" Target="http://www.networksorcery.com/enp/protocol/ip.htm"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2d4f31dba9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2d4f31dba9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130fda6fbc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130fda6fbc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2d4f31dba9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2d4f31dba9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https://cdn.open-nfp.org/media/documents/demystify-ebpf-jit-compiler.pdf</a:t>
            </a:r>
            <a:br>
              <a:rPr lang="en"/>
            </a:br>
            <a:r>
              <a:rPr lang="en" u="sng">
                <a:solidFill>
                  <a:schemeClr val="hlink"/>
                </a:solidFill>
                <a:hlinkClick r:id="rId3"/>
              </a:rPr>
              <a:t>https://www.infoq.com/articles/gentle-linux-ebpf-introduction/</a:t>
            </a:r>
            <a:br>
              <a:rPr lang="en"/>
            </a:br>
            <a:r>
              <a:rPr lang="en" sz="1200">
                <a:solidFill>
                  <a:srgbClr val="222222"/>
                </a:solidFill>
                <a:highlight>
                  <a:srgbClr val="FFFFFF"/>
                </a:highlight>
              </a:rPr>
              <a:t>After verification, eBPF bytecode is just-in-time (JIT) compiled into native machine code. eBPF has a modern design, meaning it has been upgraded to be 64-bit encoded with 11 total registers. This closely maps eBPF to hardware for x86_64, ARM, and arm64 architecture, amongst others. Fast compilation at runtime makes it possible for eBPF to remain performant even as it must first pass through a VM.</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2d4f31dba9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2d4f31dba9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2d4f31dba9_0_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2d4f31dba9_0_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2efbbded7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2efbbded7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6E7781"/>
                </a:solidFill>
                <a:highlight>
                  <a:srgbClr val="FFFFFF"/>
                </a:highlight>
                <a:latin typeface="Consolas"/>
                <a:ea typeface="Consolas"/>
                <a:cs typeface="Consolas"/>
                <a:sym typeface="Consolas"/>
              </a:rPr>
              <a:t>Bcc is a toolkit which is used for creating efficient kernel tracing programs built upon ebpf. First, it eases the task of writing ebpf programs for kernel instrumentation, and then it exposes a python front end by which we can </a:t>
            </a:r>
            <a:r>
              <a:rPr lang="en" sz="900">
                <a:solidFill>
                  <a:srgbClr val="6E7781"/>
                </a:solidFill>
                <a:highlight>
                  <a:srgbClr val="FFFFFF"/>
                </a:highlight>
                <a:latin typeface="Consolas"/>
                <a:ea typeface="Consolas"/>
                <a:cs typeface="Consolas"/>
                <a:sym typeface="Consolas"/>
              </a:rPr>
              <a:t>attach these ebpf programs on various kernel routines inside the linux kernel.  </a:t>
            </a:r>
            <a:r>
              <a:rPr lang="en" sz="900">
                <a:solidFill>
                  <a:srgbClr val="6E7781"/>
                </a:solidFill>
                <a:highlight>
                  <a:srgbClr val="FFFFFF"/>
                </a:highlight>
                <a:latin typeface="Consolas"/>
                <a:ea typeface="Consolas"/>
                <a:cs typeface="Consolas"/>
                <a:sym typeface="Consolas"/>
              </a:rPr>
              <a:t> </a:t>
            </a:r>
            <a:endParaRPr sz="900">
              <a:solidFill>
                <a:srgbClr val="6E7781"/>
              </a:solidFill>
              <a:highlight>
                <a:srgbClr val="FFFFFF"/>
              </a:highlight>
              <a:latin typeface="Consolas"/>
              <a:ea typeface="Consolas"/>
              <a:cs typeface="Consolas"/>
              <a:sym typeface="Consolas"/>
            </a:endParaRPr>
          </a:p>
          <a:p>
            <a:pPr indent="0" lvl="0" marL="0" rtl="0" algn="l">
              <a:spcBef>
                <a:spcPts val="0"/>
              </a:spcBef>
              <a:spcAft>
                <a:spcPts val="0"/>
              </a:spcAft>
              <a:buNone/>
            </a:pPr>
            <a:r>
              <a:t/>
            </a:r>
            <a:endParaRPr sz="900">
              <a:solidFill>
                <a:srgbClr val="6E7781"/>
              </a:solidFill>
              <a:highlight>
                <a:srgbClr val="FFFFFF"/>
              </a:highlight>
              <a:latin typeface="Consolas"/>
              <a:ea typeface="Consolas"/>
              <a:cs typeface="Consolas"/>
              <a:sym typeface="Consolas"/>
            </a:endParaRPr>
          </a:p>
          <a:p>
            <a:pPr indent="0" lvl="0" marL="0" rtl="0" algn="l">
              <a:spcBef>
                <a:spcPts val="0"/>
              </a:spcBef>
              <a:spcAft>
                <a:spcPts val="0"/>
              </a:spcAft>
              <a:buNone/>
            </a:pPr>
            <a:r>
              <a:rPr lang="en" sz="900">
                <a:solidFill>
                  <a:srgbClr val="6E7781"/>
                </a:solidFill>
                <a:highlight>
                  <a:srgbClr val="FFFFFF"/>
                </a:highlight>
                <a:latin typeface="Consolas"/>
                <a:ea typeface="Consolas"/>
                <a:cs typeface="Consolas"/>
                <a:sym typeface="Consolas"/>
              </a:rPr>
              <a:t>syscount</a:t>
            </a:r>
            <a:endParaRPr sz="900">
              <a:solidFill>
                <a:srgbClr val="6E7781"/>
              </a:solidFill>
              <a:highlight>
                <a:srgbClr val="FFFFFF"/>
              </a:highlight>
              <a:latin typeface="Consolas"/>
              <a:ea typeface="Consolas"/>
              <a:cs typeface="Consolas"/>
              <a:sym typeface="Consolas"/>
            </a:endParaRPr>
          </a:p>
          <a:p>
            <a:pPr indent="0" lvl="0" marL="0" rtl="0" algn="l">
              <a:spcBef>
                <a:spcPts val="0"/>
              </a:spcBef>
              <a:spcAft>
                <a:spcPts val="0"/>
              </a:spcAft>
              <a:buNone/>
            </a:pPr>
            <a:r>
              <a:rPr lang="en" sz="900">
                <a:solidFill>
                  <a:srgbClr val="6E7781"/>
                </a:solidFill>
                <a:highlight>
                  <a:srgbClr val="FFFFFF"/>
                </a:highlight>
                <a:latin typeface="Consolas"/>
                <a:ea typeface="Consolas"/>
                <a:cs typeface="Consolas"/>
                <a:sym typeface="Consolas"/>
              </a:rPr>
              <a:t>execsnoop Trace new processes via exec() syscalls.</a:t>
            </a:r>
            <a:endParaRPr sz="900">
              <a:solidFill>
                <a:srgbClr val="6E7781"/>
              </a:solidFill>
              <a:highlight>
                <a:srgbClr val="FFFFFF"/>
              </a:highlight>
              <a:latin typeface="Consolas"/>
              <a:ea typeface="Consolas"/>
              <a:cs typeface="Consolas"/>
              <a:sym typeface="Consolas"/>
            </a:endParaRPr>
          </a:p>
          <a:p>
            <a:pPr indent="0" lvl="0" marL="0" rtl="0" algn="l">
              <a:spcBef>
                <a:spcPts val="0"/>
              </a:spcBef>
              <a:spcAft>
                <a:spcPts val="0"/>
              </a:spcAft>
              <a:buNone/>
            </a:pPr>
            <a:r>
              <a:rPr lang="en" sz="900">
                <a:solidFill>
                  <a:srgbClr val="6E7781"/>
                </a:solidFill>
                <a:highlight>
                  <a:srgbClr val="FFFFFF"/>
                </a:highlight>
                <a:latin typeface="Consolas"/>
                <a:ea typeface="Consolas"/>
                <a:cs typeface="Consolas"/>
                <a:sym typeface="Consolas"/>
              </a:rPr>
              <a:t>Summarize syscall counts and latencies.</a:t>
            </a:r>
            <a:endParaRPr sz="900">
              <a:solidFill>
                <a:srgbClr val="6E7781"/>
              </a:solidFill>
              <a:highlight>
                <a:srgbClr val="FFFFFF"/>
              </a:highlight>
              <a:latin typeface="Consolas"/>
              <a:ea typeface="Consolas"/>
              <a:cs typeface="Consolas"/>
              <a:sym typeface="Consolas"/>
            </a:endParaRPr>
          </a:p>
          <a:p>
            <a:pPr indent="0" lvl="0" marL="0" rtl="0" algn="l">
              <a:spcBef>
                <a:spcPts val="0"/>
              </a:spcBef>
              <a:spcAft>
                <a:spcPts val="0"/>
              </a:spcAft>
              <a:buNone/>
            </a:pPr>
            <a:r>
              <a:rPr lang="en" sz="900">
                <a:solidFill>
                  <a:srgbClr val="6E7781"/>
                </a:solidFill>
                <a:highlight>
                  <a:srgbClr val="FFFFFF"/>
                </a:highlight>
                <a:latin typeface="Consolas"/>
                <a:ea typeface="Consolas"/>
                <a:cs typeface="Consolas"/>
                <a:sym typeface="Consolas"/>
              </a:rPr>
              <a:t>Cachestat: monitor page cache access</a:t>
            </a:r>
            <a:endParaRPr sz="900">
              <a:solidFill>
                <a:srgbClr val="6E7781"/>
              </a:solidFill>
              <a:highlight>
                <a:srgbClr val="FFFFFF"/>
              </a:highlight>
              <a:latin typeface="Consolas"/>
              <a:ea typeface="Consolas"/>
              <a:cs typeface="Consolas"/>
              <a:sym typeface="Consola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12efbbded7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12efbbded7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12efbbded7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12efbbded7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12efbbded78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12efbbded78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https://www.tigera.io/learn/guides/ebpf/ebpf-xdp/</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12efbbded78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12efbbded78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2d4f31dba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2d4f31dba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12efbbded78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12efbbded78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12efbbded78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12efbbded78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https://www.containiq.com/post/btf-bpf-type-format</a:t>
            </a:r>
            <a:endParaRPr/>
          </a:p>
          <a:p>
            <a:pPr indent="0" lvl="0" marL="0" rtl="0" algn="l">
              <a:spcBef>
                <a:spcPts val="0"/>
              </a:spcBef>
              <a:spcAft>
                <a:spcPts val="0"/>
              </a:spcAft>
              <a:buNone/>
            </a:pPr>
            <a:r>
              <a:rPr lang="en"/>
              <a:t>https://www.containiq.com/post/libbpf</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12efbbded78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12efbbded78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12efbbded78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12efbbded78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12efbbded78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12efbbded78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130fda6fbc5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130fda6fbc5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12efbbded78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12efbbded78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 are other </a:t>
            </a:r>
            <a:r>
              <a:rPr lang="en"/>
              <a:t>functionalities</a:t>
            </a:r>
            <a:r>
              <a:rPr lang="en"/>
              <a:t> that are supported in eBPF which we’ll talk about now.</a:t>
            </a:r>
            <a:endParaRPr/>
          </a:p>
          <a:p>
            <a:pPr indent="0" lvl="0" marL="0" rtl="0" algn="l">
              <a:spcBef>
                <a:spcPts val="0"/>
              </a:spcBef>
              <a:spcAft>
                <a:spcPts val="0"/>
              </a:spcAft>
              <a:buNone/>
            </a:pPr>
            <a:r>
              <a:rPr lang="en"/>
              <a:t>BPF tail call is a mechanism which allows an eBPF program to call or jump into another eBPF program without ever returning back to the ebpf program that made the call.</a:t>
            </a:r>
            <a:endParaRPr/>
          </a:p>
          <a:p>
            <a:pPr indent="0" lvl="0" marL="0" rtl="0" algn="l">
              <a:spcBef>
                <a:spcPts val="0"/>
              </a:spcBef>
              <a:spcAft>
                <a:spcPts val="0"/>
              </a:spcAft>
              <a:buNone/>
            </a:pPr>
            <a:r>
              <a:rPr lang="en"/>
              <a:t>BPF tail calls allow us to write more modular code with each ebpf program handling a single logical module.</a:t>
            </a:r>
            <a:endParaRPr/>
          </a:p>
          <a:p>
            <a:pPr indent="0" lvl="0" marL="0" rtl="0" algn="l">
              <a:spcBef>
                <a:spcPts val="0"/>
              </a:spcBef>
              <a:spcAft>
                <a:spcPts val="0"/>
              </a:spcAft>
              <a:buNone/>
            </a:pPr>
            <a:r>
              <a:rPr lang="en"/>
              <a:t>This functionality is implemented via a long jump and unlike a function call this can be done using the same stack frame and hence the overheads of a tail call are minimal.</a:t>
            </a:r>
            <a:endParaRPr/>
          </a:p>
          <a:p>
            <a:pPr indent="0" lvl="0" marL="0" rtl="0" algn="l">
              <a:spcBef>
                <a:spcPts val="0"/>
              </a:spcBef>
              <a:spcAft>
                <a:spcPts val="0"/>
              </a:spcAft>
              <a:buNone/>
            </a:pPr>
            <a:r>
              <a:rPr lang="en"/>
              <a:t>Only programs of the same type can be tail called which means that an XDP program can only call into another XDP program and not some other type of BPF program</a:t>
            </a:r>
            <a:endParaRPr/>
          </a:p>
          <a:p>
            <a:pPr indent="0" lvl="0" marL="0" rtl="0" algn="l">
              <a:spcBef>
                <a:spcPts val="0"/>
              </a:spcBef>
              <a:spcAft>
                <a:spcPts val="0"/>
              </a:spcAft>
              <a:buNone/>
            </a:pPr>
            <a:r>
              <a:rPr lang="en"/>
              <a:t>Now, we move onto how it works, first a user space program populates a map  of type BPF_MAP_TYPE_PROG_ARRAY which contains references to various BPF programs which are to be chained</a:t>
            </a:r>
            <a:endParaRPr/>
          </a:p>
          <a:p>
            <a:pPr indent="0" lvl="0" marL="0" rtl="0" algn="l">
              <a:spcBef>
                <a:spcPts val="0"/>
              </a:spcBef>
              <a:spcAft>
                <a:spcPts val="0"/>
              </a:spcAft>
              <a:buNone/>
            </a:pPr>
            <a:r>
              <a:rPr lang="en"/>
              <a:t>Finally, a helper function bpf_tail_call is inside a BPF program to initiate a tail call by passing a key and the map that was populated by the user space program </a:t>
            </a:r>
            <a:endParaRPr/>
          </a:p>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130a943438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130a943438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12efbbded78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12efbbded78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130fda6fbc5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130fda6fbc5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3174ceb1dd_0_3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3174ceb1dd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130fda6fbc5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130fda6fbc5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130fda6fbc5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130fda6fbc5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2d4f31dba9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2d4f31dba9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NIC driver statically allocates the TX and RX ring buffers. </a:t>
            </a:r>
            <a:endParaRPr/>
          </a:p>
          <a:p>
            <a:pPr indent="0" lvl="0" marL="0" rtl="0" algn="l">
              <a:spcBef>
                <a:spcPts val="0"/>
              </a:spcBef>
              <a:spcAft>
                <a:spcPts val="0"/>
              </a:spcAft>
              <a:buNone/>
            </a:pPr>
            <a:r>
              <a:rPr lang="en"/>
              <a:t>A ring is a circular queue where packets for TX/RX are stored. </a:t>
            </a:r>
            <a:endParaRPr/>
          </a:p>
          <a:p>
            <a:pPr indent="0" lvl="0" marL="0" rtl="0" algn="l">
              <a:spcBef>
                <a:spcPts val="0"/>
              </a:spcBef>
              <a:spcAft>
                <a:spcPts val="0"/>
              </a:spcAft>
              <a:buNone/>
            </a:pPr>
            <a:r>
              <a:rPr lang="en"/>
              <a:t>Each slot in the ring stores the length and the physical address of the packet buffer. The packet buffer is stored in the kernel memory. </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rPr lang="en"/>
              <a:t>When the NIC receives the packet, it matches the destination with the set of acceptable MAC addresses, and validates ethernet checksum. </a:t>
            </a:r>
            <a:endParaRPr/>
          </a:p>
          <a:p>
            <a:pPr indent="0" lvl="0" marL="0" rtl="0" algn="l">
              <a:spcBef>
                <a:spcPts val="0"/>
              </a:spcBef>
              <a:spcAft>
                <a:spcPts val="0"/>
              </a:spcAft>
              <a:buNone/>
            </a:pPr>
            <a:r>
              <a:rPr lang="en"/>
              <a:t>Let us look at the further processing of accepted packets </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rPr lang="en"/>
              <a:t>The NIC copies the packet to the memory location pointed by the RX ring slot, and updates the RX ring. </a:t>
            </a:r>
            <a:r>
              <a:rPr lang="en">
                <a:solidFill>
                  <a:schemeClr val="dk1"/>
                </a:solidFill>
              </a:rPr>
              <a:t> </a:t>
            </a:r>
            <a:endParaRPr/>
          </a:p>
          <a:p>
            <a:pPr indent="0" lvl="0" marL="0" rtl="0" algn="l">
              <a:spcBef>
                <a:spcPts val="0"/>
              </a:spcBef>
              <a:spcAft>
                <a:spcPts val="0"/>
              </a:spcAft>
              <a:buNone/>
            </a:pPr>
            <a:r>
              <a:rPr lang="en"/>
              <a:t>Direct Memory Access (DMA) is used for packet copy so that CPU time is not spent on packet copy.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2d4f31dba9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2d4f31dba9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sk-</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30fda6fbc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30fda6fbc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2d4f31dba9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2d4f31dba9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2d4f31dba9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2d4f31dba9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2d4f31dba9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2d4f31dba9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60000"/>
              </a:lnSpc>
              <a:spcBef>
                <a:spcPts val="0"/>
              </a:spcBef>
              <a:spcAft>
                <a:spcPts val="0"/>
              </a:spcAft>
              <a:buClr>
                <a:schemeClr val="dk1"/>
              </a:buClr>
              <a:buSzPts val="1100"/>
              <a:buFont typeface="Arial"/>
              <a:buNone/>
            </a:pPr>
            <a:r>
              <a:rPr lang="en" sz="1500">
                <a:solidFill>
                  <a:srgbClr val="36393A"/>
                </a:solidFill>
                <a:highlight>
                  <a:srgbClr val="FFFFFF"/>
                </a:highlight>
                <a:latin typeface="Helvetica Neue"/>
                <a:ea typeface="Helvetica Neue"/>
                <a:cs typeface="Helvetica Neue"/>
                <a:sym typeface="Helvetica Neue"/>
              </a:rPr>
              <a:t>This program reads like this:</a:t>
            </a:r>
            <a:endParaRPr sz="1500">
              <a:solidFill>
                <a:srgbClr val="36393A"/>
              </a:solidFill>
              <a:highlight>
                <a:srgbClr val="FFFFFF"/>
              </a:highlight>
              <a:latin typeface="Helvetica Neue"/>
              <a:ea typeface="Helvetica Neue"/>
              <a:cs typeface="Helvetica Neue"/>
              <a:sym typeface="Helvetica Neue"/>
            </a:endParaRPr>
          </a:p>
          <a:p>
            <a:pPr indent="-323850" lvl="0" marL="457200" marR="292100" rtl="0" algn="l">
              <a:lnSpc>
                <a:spcPct val="160000"/>
              </a:lnSpc>
              <a:spcBef>
                <a:spcPts val="1500"/>
              </a:spcBef>
              <a:spcAft>
                <a:spcPts val="0"/>
              </a:spcAft>
              <a:buClr>
                <a:srgbClr val="36393A"/>
              </a:buClr>
              <a:buSzPts val="1500"/>
              <a:buFont typeface="Helvetica Neue"/>
              <a:buChar char="●"/>
            </a:pPr>
            <a:r>
              <a:rPr lang="en" sz="1500">
                <a:solidFill>
                  <a:srgbClr val="36393A"/>
                </a:solidFill>
                <a:highlight>
                  <a:srgbClr val="FFFFFF"/>
                </a:highlight>
                <a:latin typeface="Helvetica Neue"/>
                <a:ea typeface="Helvetica Neue"/>
                <a:cs typeface="Helvetica Neue"/>
                <a:sym typeface="Helvetica Neue"/>
              </a:rPr>
              <a:t>Load a half-word (2 bytes) from the packet at offset 12.</a:t>
            </a:r>
            <a:endParaRPr sz="1500">
              <a:solidFill>
                <a:srgbClr val="36393A"/>
              </a:solidFill>
              <a:highlight>
                <a:srgbClr val="FFFFFF"/>
              </a:highlight>
              <a:latin typeface="Helvetica Neue"/>
              <a:ea typeface="Helvetica Neue"/>
              <a:cs typeface="Helvetica Neue"/>
              <a:sym typeface="Helvetica Neue"/>
            </a:endParaRPr>
          </a:p>
          <a:p>
            <a:pPr indent="-323850" lvl="0" marL="457200" marR="292100" rtl="0" algn="l">
              <a:lnSpc>
                <a:spcPct val="160000"/>
              </a:lnSpc>
              <a:spcBef>
                <a:spcPts val="0"/>
              </a:spcBef>
              <a:spcAft>
                <a:spcPts val="0"/>
              </a:spcAft>
              <a:buClr>
                <a:srgbClr val="36393A"/>
              </a:buClr>
              <a:buSzPts val="1500"/>
              <a:buFont typeface="Helvetica Neue"/>
              <a:buChar char="●"/>
            </a:pPr>
            <a:r>
              <a:rPr lang="en" sz="1500">
                <a:solidFill>
                  <a:srgbClr val="36393A"/>
                </a:solidFill>
                <a:highlight>
                  <a:srgbClr val="FFFFFF"/>
                </a:highlight>
                <a:latin typeface="Helvetica Neue"/>
                <a:ea typeface="Helvetica Neue"/>
                <a:cs typeface="Helvetica Neue"/>
                <a:sym typeface="Helvetica Neue"/>
              </a:rPr>
              <a:t>Check if the value is 0x0800, otherwise fail. This checks for the IP packet on top of </a:t>
            </a:r>
            <a:r>
              <a:rPr lang="en" sz="1500">
                <a:solidFill>
                  <a:srgbClr val="0051C3"/>
                </a:solidFill>
                <a:highlight>
                  <a:srgbClr val="FFFFFF"/>
                </a:highlight>
                <a:uFill>
                  <a:noFill/>
                </a:uFill>
                <a:latin typeface="Helvetica Neue"/>
                <a:ea typeface="Helvetica Neue"/>
                <a:cs typeface="Helvetica Neue"/>
                <a:sym typeface="Helvetica Neue"/>
                <a:hlinkClick r:id="rId2">
                  <a:extLst>
                    <a:ext uri="{A12FA001-AC4F-418D-AE19-62706E023703}">
                      <ahyp:hlinkClr val="tx"/>
                    </a:ext>
                  </a:extLst>
                </a:hlinkClick>
              </a:rPr>
              <a:t>an Ethernet frame</a:t>
            </a:r>
            <a:r>
              <a:rPr lang="en" sz="1500">
                <a:solidFill>
                  <a:srgbClr val="36393A"/>
                </a:solidFill>
                <a:highlight>
                  <a:srgbClr val="FFFFFF"/>
                </a:highlight>
                <a:latin typeface="Helvetica Neue"/>
                <a:ea typeface="Helvetica Neue"/>
                <a:cs typeface="Helvetica Neue"/>
                <a:sym typeface="Helvetica Neue"/>
              </a:rPr>
              <a:t>.</a:t>
            </a:r>
            <a:endParaRPr sz="1500">
              <a:solidFill>
                <a:srgbClr val="36393A"/>
              </a:solidFill>
              <a:highlight>
                <a:srgbClr val="FFFFFF"/>
              </a:highlight>
              <a:latin typeface="Helvetica Neue"/>
              <a:ea typeface="Helvetica Neue"/>
              <a:cs typeface="Helvetica Neue"/>
              <a:sym typeface="Helvetica Neue"/>
            </a:endParaRPr>
          </a:p>
          <a:p>
            <a:pPr indent="-323850" lvl="0" marL="457200" marR="292100" rtl="0" algn="l">
              <a:lnSpc>
                <a:spcPct val="160000"/>
              </a:lnSpc>
              <a:spcBef>
                <a:spcPts val="0"/>
              </a:spcBef>
              <a:spcAft>
                <a:spcPts val="0"/>
              </a:spcAft>
              <a:buClr>
                <a:srgbClr val="36393A"/>
              </a:buClr>
              <a:buSzPts val="1500"/>
              <a:buFont typeface="Helvetica Neue"/>
              <a:buChar char="●"/>
            </a:pPr>
            <a:r>
              <a:rPr lang="en" sz="1500">
                <a:solidFill>
                  <a:srgbClr val="36393A"/>
                </a:solidFill>
                <a:highlight>
                  <a:srgbClr val="FFFFFF"/>
                </a:highlight>
                <a:latin typeface="Helvetica Neue"/>
                <a:ea typeface="Helvetica Neue"/>
                <a:cs typeface="Helvetica Neue"/>
                <a:sym typeface="Helvetica Neue"/>
              </a:rPr>
              <a:t>Load byte from a packet at offset 23. That's the "protocol" field 9 bytes within </a:t>
            </a:r>
            <a:r>
              <a:rPr lang="en" sz="1500">
                <a:solidFill>
                  <a:srgbClr val="0051C3"/>
                </a:solidFill>
                <a:highlight>
                  <a:srgbClr val="FFFFFF"/>
                </a:highlight>
                <a:uFill>
                  <a:noFill/>
                </a:uFill>
                <a:latin typeface="Helvetica Neue"/>
                <a:ea typeface="Helvetica Neue"/>
                <a:cs typeface="Helvetica Neue"/>
                <a:sym typeface="Helvetica Neue"/>
                <a:hlinkClick r:id="rId3">
                  <a:extLst>
                    <a:ext uri="{A12FA001-AC4F-418D-AE19-62706E023703}">
                      <ahyp:hlinkClr val="tx"/>
                    </a:ext>
                  </a:extLst>
                </a:hlinkClick>
              </a:rPr>
              <a:t>an IP frame</a:t>
            </a:r>
            <a:r>
              <a:rPr lang="en" sz="1500">
                <a:solidFill>
                  <a:srgbClr val="36393A"/>
                </a:solidFill>
                <a:highlight>
                  <a:srgbClr val="FFFFFF"/>
                </a:highlight>
                <a:latin typeface="Helvetica Neue"/>
                <a:ea typeface="Helvetica Neue"/>
                <a:cs typeface="Helvetica Neue"/>
                <a:sym typeface="Helvetica Neue"/>
              </a:rPr>
              <a:t>.</a:t>
            </a:r>
            <a:endParaRPr sz="1500">
              <a:solidFill>
                <a:srgbClr val="36393A"/>
              </a:solidFill>
              <a:highlight>
                <a:srgbClr val="FFFFFF"/>
              </a:highlight>
              <a:latin typeface="Helvetica Neue"/>
              <a:ea typeface="Helvetica Neue"/>
              <a:cs typeface="Helvetica Neue"/>
              <a:sym typeface="Helvetica Neue"/>
            </a:endParaRPr>
          </a:p>
          <a:p>
            <a:pPr indent="-323850" lvl="0" marL="457200" marR="292100" rtl="0" algn="l">
              <a:lnSpc>
                <a:spcPct val="160000"/>
              </a:lnSpc>
              <a:spcBef>
                <a:spcPts val="0"/>
              </a:spcBef>
              <a:spcAft>
                <a:spcPts val="0"/>
              </a:spcAft>
              <a:buClr>
                <a:srgbClr val="36393A"/>
              </a:buClr>
              <a:buSzPts val="1500"/>
              <a:buFont typeface="Helvetica Neue"/>
              <a:buChar char="●"/>
            </a:pPr>
            <a:r>
              <a:rPr lang="en" sz="1500">
                <a:solidFill>
                  <a:srgbClr val="36393A"/>
                </a:solidFill>
                <a:highlight>
                  <a:srgbClr val="FFFFFF"/>
                </a:highlight>
                <a:latin typeface="Helvetica Neue"/>
                <a:ea typeface="Helvetica Neue"/>
                <a:cs typeface="Helvetica Neue"/>
                <a:sym typeface="Helvetica Neue"/>
              </a:rPr>
              <a:t>Check if the value is 0x11, which is the UDP protocol number, otherwise fail.</a:t>
            </a:r>
            <a:endParaRPr sz="1500">
              <a:solidFill>
                <a:srgbClr val="36393A"/>
              </a:solidFill>
              <a:highlight>
                <a:srgbClr val="FFFFFF"/>
              </a:highlight>
              <a:latin typeface="Helvetica Neue"/>
              <a:ea typeface="Helvetica Neue"/>
              <a:cs typeface="Helvetica Neue"/>
              <a:sym typeface="Helvetica Neue"/>
            </a:endParaRPr>
          </a:p>
          <a:p>
            <a:pPr indent="-323850" lvl="0" marL="457200" marR="292100" rtl="0" algn="l">
              <a:lnSpc>
                <a:spcPct val="160000"/>
              </a:lnSpc>
              <a:spcBef>
                <a:spcPts val="0"/>
              </a:spcBef>
              <a:spcAft>
                <a:spcPts val="0"/>
              </a:spcAft>
              <a:buClr>
                <a:srgbClr val="36393A"/>
              </a:buClr>
              <a:buSzPts val="1500"/>
              <a:buFont typeface="Helvetica Neue"/>
              <a:buChar char="●"/>
            </a:pPr>
            <a:r>
              <a:rPr lang="en" sz="1500">
                <a:solidFill>
                  <a:srgbClr val="36393A"/>
                </a:solidFill>
                <a:highlight>
                  <a:srgbClr val="FFFFFF"/>
                </a:highlight>
                <a:latin typeface="Helvetica Neue"/>
                <a:ea typeface="Helvetica Neue"/>
                <a:cs typeface="Helvetica Neue"/>
                <a:sym typeface="Helvetica Neue"/>
              </a:rPr>
              <a:t>Return success. Packet is matching the rule.</a:t>
            </a:r>
            <a:endParaRPr sz="1500">
              <a:solidFill>
                <a:srgbClr val="36393A"/>
              </a:solidFill>
              <a:highlight>
                <a:srgbClr val="FFFFFF"/>
              </a:highlight>
              <a:latin typeface="Helvetica Neue"/>
              <a:ea typeface="Helvetica Neue"/>
              <a:cs typeface="Helvetica Neue"/>
              <a:sym typeface="Helvetica Neue"/>
            </a:endParaRPr>
          </a:p>
          <a:p>
            <a:pPr indent="0" lvl="0" marL="0" rtl="0" algn="l">
              <a:spcBef>
                <a:spcPts val="8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 Id="rId3" Type="http://schemas.openxmlformats.org/officeDocument/2006/relationships/image" Target="../media/image1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 Id="rId3" Type="http://schemas.openxmlformats.org/officeDocument/2006/relationships/image" Target="../media/image5.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 Id="rId3" Type="http://schemas.openxmlformats.org/officeDocument/2006/relationships/image" Target="../media/image1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hyperlink" Target="https://blog.cloudflare.com/bpf-the-forgotten-bytecode/"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solidFill>
                  <a:srgbClr val="351C75"/>
                </a:solidFill>
              </a:rPr>
              <a:t>eBPF Hands On</a:t>
            </a:r>
            <a:endParaRPr>
              <a:solidFill>
                <a:srgbClr val="351C75"/>
              </a:solidFill>
            </a:endParaRPr>
          </a:p>
        </p:txBody>
      </p:sp>
      <p:sp>
        <p:nvSpPr>
          <p:cNvPr id="100" name="Google Shape;100;p25"/>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solidFill>
                  <a:schemeClr val="dk1"/>
                </a:solidFill>
              </a:rPr>
              <a:t>Pranav, Ashwin, Rajneesh, Priyanka</a:t>
            </a:r>
            <a:endParaRPr>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51C75"/>
                </a:solidFill>
              </a:rPr>
              <a:t>What is eBPF?</a:t>
            </a:r>
            <a:endParaRPr>
              <a:solidFill>
                <a:srgbClr val="351C75"/>
              </a:solidFill>
            </a:endParaRPr>
          </a:p>
        </p:txBody>
      </p:sp>
      <p:sp>
        <p:nvSpPr>
          <p:cNvPr id="290" name="Google Shape;290;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dk1"/>
              </a:buClr>
              <a:buSzPts val="1800"/>
              <a:buChar char="●"/>
            </a:pPr>
            <a:r>
              <a:rPr lang="en">
                <a:solidFill>
                  <a:schemeClr val="dk1"/>
                </a:solidFill>
              </a:rPr>
              <a:t>Extended BPF</a:t>
            </a:r>
            <a:endParaRPr>
              <a:solidFill>
                <a:schemeClr val="dk1"/>
              </a:solidFill>
            </a:endParaRPr>
          </a:p>
          <a:p>
            <a:pPr indent="-342900" lvl="0" marL="457200" rtl="0" algn="l">
              <a:lnSpc>
                <a:spcPct val="115000"/>
              </a:lnSpc>
              <a:spcBef>
                <a:spcPts val="0"/>
              </a:spcBef>
              <a:spcAft>
                <a:spcPts val="0"/>
              </a:spcAft>
              <a:buClr>
                <a:schemeClr val="dk1"/>
              </a:buClr>
              <a:buSzPts val="1800"/>
              <a:buChar char="●"/>
            </a:pPr>
            <a:r>
              <a:rPr lang="en">
                <a:solidFill>
                  <a:schemeClr val="dk1"/>
                </a:solidFill>
                <a:highlight>
                  <a:srgbClr val="FFFFFF"/>
                </a:highlight>
              </a:rPr>
              <a:t>Sandboxed programs (VM) in a privileged context</a:t>
            </a:r>
            <a:r>
              <a:rPr lang="en">
                <a:solidFill>
                  <a:schemeClr val="dk1"/>
                </a:solidFill>
              </a:rPr>
              <a:t> </a:t>
            </a:r>
            <a:r>
              <a:rPr lang="en">
                <a:solidFill>
                  <a:schemeClr val="dk1"/>
                </a:solidFill>
              </a:rPr>
              <a:t>inside kernel</a:t>
            </a:r>
            <a:endParaRPr>
              <a:solidFill>
                <a:schemeClr val="dk1"/>
              </a:solidFill>
            </a:endParaRPr>
          </a:p>
          <a:p>
            <a:pPr indent="-342900" lvl="0" marL="457200" rtl="0" algn="l">
              <a:lnSpc>
                <a:spcPct val="115000"/>
              </a:lnSpc>
              <a:spcBef>
                <a:spcPts val="0"/>
              </a:spcBef>
              <a:spcAft>
                <a:spcPts val="0"/>
              </a:spcAft>
              <a:buClr>
                <a:schemeClr val="dk1"/>
              </a:buClr>
              <a:buSzPts val="1800"/>
              <a:buChar char="●"/>
            </a:pPr>
            <a:r>
              <a:rPr lang="en">
                <a:solidFill>
                  <a:schemeClr val="dk1"/>
                </a:solidFill>
              </a:rPr>
              <a:t>Lets you program at various hook points</a:t>
            </a:r>
            <a:endParaRPr>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At runtime do more than filtering </a:t>
            </a:r>
            <a:endParaRPr>
              <a:solidFill>
                <a:schemeClr val="dk1"/>
              </a:solidFill>
            </a:endParaRPr>
          </a:p>
          <a:p>
            <a:pPr indent="0" lvl="0" marL="0" rtl="0" algn="l">
              <a:lnSpc>
                <a:spcPct val="115000"/>
              </a:lnSpc>
              <a:spcBef>
                <a:spcPts val="1600"/>
              </a:spcBef>
              <a:spcAft>
                <a:spcPts val="1600"/>
              </a:spcAft>
              <a:buNone/>
            </a:pPr>
            <a:r>
              <a:t/>
            </a:r>
            <a:endParaRPr>
              <a:solidFill>
                <a:schemeClr val="dk1"/>
              </a:solidFill>
            </a:endParaRPr>
          </a:p>
        </p:txBody>
      </p:sp>
      <p:pic>
        <p:nvPicPr>
          <p:cNvPr id="291" name="Google Shape;291;p34"/>
          <p:cNvPicPr preferRelativeResize="0"/>
          <p:nvPr/>
        </p:nvPicPr>
        <p:blipFill>
          <a:blip r:embed="rId3">
            <a:alphaModFix/>
          </a:blip>
          <a:stretch>
            <a:fillRect/>
          </a:stretch>
        </p:blipFill>
        <p:spPr>
          <a:xfrm>
            <a:off x="1783950" y="2419275"/>
            <a:ext cx="5595499" cy="2724225"/>
          </a:xfrm>
          <a:prstGeom prst="rect">
            <a:avLst/>
          </a:prstGeom>
          <a:noFill/>
          <a:ln>
            <a:noFill/>
          </a:ln>
        </p:spPr>
      </p:pic>
      <p:sp>
        <p:nvSpPr>
          <p:cNvPr id="292" name="Google Shape;292;p34"/>
          <p:cNvSpPr txBox="1"/>
          <p:nvPr/>
        </p:nvSpPr>
        <p:spPr>
          <a:xfrm>
            <a:off x="0" y="4878300"/>
            <a:ext cx="4303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Source: https://ebpf.io/what-is-ebpf/</a:t>
            </a:r>
            <a:endParaRPr sz="800"/>
          </a:p>
        </p:txBody>
      </p:sp>
      <p:sp>
        <p:nvSpPr>
          <p:cNvPr id="293" name="Google Shape;293;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51C75"/>
                </a:solidFill>
              </a:rPr>
              <a:t>eBPF Hooks</a:t>
            </a:r>
            <a:endParaRPr>
              <a:solidFill>
                <a:srgbClr val="351C75"/>
              </a:solidFill>
            </a:endParaRPr>
          </a:p>
        </p:txBody>
      </p:sp>
      <p:sp>
        <p:nvSpPr>
          <p:cNvPr id="299" name="Google Shape;299;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00" name="Google Shape;300;p35"/>
          <p:cNvPicPr preferRelativeResize="0"/>
          <p:nvPr/>
        </p:nvPicPr>
        <p:blipFill>
          <a:blip r:embed="rId3">
            <a:alphaModFix/>
          </a:blip>
          <a:stretch>
            <a:fillRect/>
          </a:stretch>
        </p:blipFill>
        <p:spPr>
          <a:xfrm>
            <a:off x="311700" y="1306525"/>
            <a:ext cx="5933650" cy="3262351"/>
          </a:xfrm>
          <a:prstGeom prst="rect">
            <a:avLst/>
          </a:prstGeom>
          <a:noFill/>
          <a:ln>
            <a:noFill/>
          </a:ln>
        </p:spPr>
      </p:pic>
      <p:sp>
        <p:nvSpPr>
          <p:cNvPr id="301" name="Google Shape;301;p35"/>
          <p:cNvSpPr txBox="1"/>
          <p:nvPr/>
        </p:nvSpPr>
        <p:spPr>
          <a:xfrm>
            <a:off x="5940675" y="1525025"/>
            <a:ext cx="3992700" cy="18870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SzPts val="1400"/>
              <a:buChar char="●"/>
            </a:pPr>
            <a:r>
              <a:rPr lang="en"/>
              <a:t>Kernel functions (kprobes)</a:t>
            </a:r>
            <a:endParaRPr/>
          </a:p>
          <a:p>
            <a:pPr indent="-317500" lvl="0" marL="457200" rtl="0" algn="l">
              <a:lnSpc>
                <a:spcPct val="115000"/>
              </a:lnSpc>
              <a:spcBef>
                <a:spcPts val="0"/>
              </a:spcBef>
              <a:spcAft>
                <a:spcPts val="0"/>
              </a:spcAft>
              <a:buSzPts val="1400"/>
              <a:buChar char="●"/>
            </a:pPr>
            <a:r>
              <a:rPr lang="en"/>
              <a:t>Userspace functions (uprobes)</a:t>
            </a:r>
            <a:endParaRPr/>
          </a:p>
          <a:p>
            <a:pPr indent="-317500" lvl="0" marL="457200" rtl="0" algn="l">
              <a:lnSpc>
                <a:spcPct val="115000"/>
              </a:lnSpc>
              <a:spcBef>
                <a:spcPts val="0"/>
              </a:spcBef>
              <a:spcAft>
                <a:spcPts val="0"/>
              </a:spcAft>
              <a:buSzPts val="1400"/>
              <a:buChar char="●"/>
            </a:pPr>
            <a:r>
              <a:rPr lang="en"/>
              <a:t>System calls (fentry/fexit)</a:t>
            </a:r>
            <a:endParaRPr/>
          </a:p>
          <a:p>
            <a:pPr indent="-317500" lvl="0" marL="457200" rtl="0" algn="l">
              <a:lnSpc>
                <a:spcPct val="115000"/>
              </a:lnSpc>
              <a:spcBef>
                <a:spcPts val="0"/>
              </a:spcBef>
              <a:spcAft>
                <a:spcPts val="0"/>
              </a:spcAft>
              <a:buSzPts val="1400"/>
              <a:buChar char="●"/>
            </a:pPr>
            <a:r>
              <a:rPr lang="en"/>
              <a:t>Network devices (tc/xdp)</a:t>
            </a:r>
            <a:endParaRPr/>
          </a:p>
          <a:p>
            <a:pPr indent="-317500" lvl="0" marL="457200" rtl="0" algn="l">
              <a:lnSpc>
                <a:spcPct val="115000"/>
              </a:lnSpc>
              <a:spcBef>
                <a:spcPts val="0"/>
              </a:spcBef>
              <a:spcAft>
                <a:spcPts val="0"/>
              </a:spcAft>
              <a:buSzPts val="1400"/>
              <a:buChar char="●"/>
            </a:pPr>
            <a:r>
              <a:rPr lang="en"/>
              <a:t>Network routes</a:t>
            </a:r>
            <a:endParaRPr/>
          </a:p>
          <a:p>
            <a:pPr indent="-317500" lvl="0" marL="457200" rtl="0" algn="l">
              <a:lnSpc>
                <a:spcPct val="115000"/>
              </a:lnSpc>
              <a:spcBef>
                <a:spcPts val="0"/>
              </a:spcBef>
              <a:spcAft>
                <a:spcPts val="0"/>
              </a:spcAft>
              <a:buSzPts val="1400"/>
              <a:buChar char="●"/>
            </a:pPr>
            <a:r>
              <a:rPr lang="en"/>
              <a:t>TCP congestion algorithms</a:t>
            </a:r>
            <a:endParaRPr/>
          </a:p>
          <a:p>
            <a:pPr indent="-317500" lvl="0" marL="457200" rtl="0" algn="l">
              <a:lnSpc>
                <a:spcPct val="115000"/>
              </a:lnSpc>
              <a:spcBef>
                <a:spcPts val="0"/>
              </a:spcBef>
              <a:spcAft>
                <a:spcPts val="0"/>
              </a:spcAft>
              <a:buSzPts val="1400"/>
              <a:buChar char="●"/>
            </a:pPr>
            <a:r>
              <a:rPr lang="en"/>
              <a:t>Sockets (data level)</a:t>
            </a:r>
            <a:endParaRPr/>
          </a:p>
        </p:txBody>
      </p:sp>
      <p:sp>
        <p:nvSpPr>
          <p:cNvPr id="302" name="Google Shape;302;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51C75"/>
                </a:solidFill>
              </a:rPr>
              <a:t>eBPF Architecture</a:t>
            </a:r>
            <a:endParaRPr>
              <a:solidFill>
                <a:srgbClr val="351C75"/>
              </a:solidFill>
            </a:endParaRPr>
          </a:p>
        </p:txBody>
      </p:sp>
      <p:sp>
        <p:nvSpPr>
          <p:cNvPr id="308" name="Google Shape;308;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09" name="Google Shape;309;p36"/>
          <p:cNvPicPr preferRelativeResize="0"/>
          <p:nvPr/>
        </p:nvPicPr>
        <p:blipFill>
          <a:blip r:embed="rId3">
            <a:alphaModFix/>
          </a:blip>
          <a:stretch>
            <a:fillRect/>
          </a:stretch>
        </p:blipFill>
        <p:spPr>
          <a:xfrm>
            <a:off x="784425" y="1170125"/>
            <a:ext cx="6656300" cy="3554675"/>
          </a:xfrm>
          <a:prstGeom prst="rect">
            <a:avLst/>
          </a:prstGeom>
          <a:noFill/>
          <a:ln>
            <a:noFill/>
          </a:ln>
        </p:spPr>
      </p:pic>
      <p:sp>
        <p:nvSpPr>
          <p:cNvPr id="310" name="Google Shape;310;p36"/>
          <p:cNvSpPr/>
          <p:nvPr/>
        </p:nvSpPr>
        <p:spPr>
          <a:xfrm>
            <a:off x="1890050" y="956250"/>
            <a:ext cx="1763100" cy="627600"/>
          </a:xfrm>
          <a:prstGeom prst="wedgeEllipseCallout">
            <a:avLst>
              <a:gd fmla="val -20833" name="adj1"/>
              <a:gd fmla="val 62500" name="adj2"/>
            </a:avLst>
          </a:prstGeom>
          <a:solidFill>
            <a:srgbClr val="D9D2E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bcc, bpftrace</a:t>
            </a:r>
            <a:endParaRPr/>
          </a:p>
        </p:txBody>
      </p:sp>
      <p:sp>
        <p:nvSpPr>
          <p:cNvPr id="311" name="Google Shape;311;p36"/>
          <p:cNvSpPr txBox="1"/>
          <p:nvPr/>
        </p:nvSpPr>
        <p:spPr>
          <a:xfrm>
            <a:off x="5797175" y="1053350"/>
            <a:ext cx="430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312" name="Google Shape;312;p36"/>
          <p:cNvSpPr/>
          <p:nvPr/>
        </p:nvSpPr>
        <p:spPr>
          <a:xfrm>
            <a:off x="4430050" y="0"/>
            <a:ext cx="4038600" cy="1613700"/>
          </a:xfrm>
          <a:prstGeom prst="wedgeEllipseCallout">
            <a:avLst>
              <a:gd fmla="val -20833" name="adj1"/>
              <a:gd fmla="val 62500" name="adj2"/>
            </a:avLst>
          </a:prstGeom>
          <a:solidFill>
            <a:srgbClr val="D9D2E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292100" lvl="0" marL="457200" rtl="0" algn="l">
              <a:lnSpc>
                <a:spcPct val="115000"/>
              </a:lnSpc>
              <a:spcBef>
                <a:spcPts val="1200"/>
              </a:spcBef>
              <a:spcAft>
                <a:spcPts val="0"/>
              </a:spcAft>
              <a:buClr>
                <a:schemeClr val="dk1"/>
              </a:buClr>
              <a:buSzPts val="1000"/>
              <a:buFont typeface="Helvetica Neue"/>
              <a:buChar char="●"/>
            </a:pPr>
            <a:r>
              <a:rPr lang="en" sz="1000">
                <a:solidFill>
                  <a:schemeClr val="dk1"/>
                </a:solidFill>
                <a:latin typeface="Helvetica Neue"/>
                <a:ea typeface="Helvetica Neue"/>
                <a:cs typeface="Helvetica Neue"/>
                <a:sym typeface="Helvetica Neue"/>
              </a:rPr>
              <a:t>the program does not loop </a:t>
            </a:r>
            <a:endParaRPr sz="1000">
              <a:solidFill>
                <a:schemeClr val="dk1"/>
              </a:solidFill>
              <a:latin typeface="Helvetica Neue"/>
              <a:ea typeface="Helvetica Neue"/>
              <a:cs typeface="Helvetica Neue"/>
              <a:sym typeface="Helvetica Neue"/>
            </a:endParaRPr>
          </a:p>
          <a:p>
            <a:pPr indent="-292100" lvl="0" marL="457200" rtl="0" algn="l">
              <a:lnSpc>
                <a:spcPct val="115000"/>
              </a:lnSpc>
              <a:spcBef>
                <a:spcPts val="0"/>
              </a:spcBef>
              <a:spcAft>
                <a:spcPts val="0"/>
              </a:spcAft>
              <a:buClr>
                <a:schemeClr val="dk1"/>
              </a:buClr>
              <a:buSzPts val="1000"/>
              <a:buFont typeface="Helvetica Neue"/>
              <a:buChar char="●"/>
            </a:pPr>
            <a:r>
              <a:rPr lang="en" sz="1000">
                <a:solidFill>
                  <a:schemeClr val="dk1"/>
                </a:solidFill>
                <a:latin typeface="Helvetica Neue"/>
                <a:ea typeface="Helvetica Neue"/>
                <a:cs typeface="Helvetica Neue"/>
                <a:sym typeface="Helvetica Neue"/>
              </a:rPr>
              <a:t>there are no unreachable instructions </a:t>
            </a:r>
            <a:endParaRPr sz="1000">
              <a:solidFill>
                <a:schemeClr val="dk1"/>
              </a:solidFill>
              <a:latin typeface="Helvetica Neue"/>
              <a:ea typeface="Helvetica Neue"/>
              <a:cs typeface="Helvetica Neue"/>
              <a:sym typeface="Helvetica Neue"/>
            </a:endParaRPr>
          </a:p>
          <a:p>
            <a:pPr indent="-292100" lvl="0" marL="457200" rtl="0" algn="l">
              <a:lnSpc>
                <a:spcPct val="115000"/>
              </a:lnSpc>
              <a:spcBef>
                <a:spcPts val="0"/>
              </a:spcBef>
              <a:spcAft>
                <a:spcPts val="0"/>
              </a:spcAft>
              <a:buClr>
                <a:schemeClr val="dk1"/>
              </a:buClr>
              <a:buSzPts val="1000"/>
              <a:buFont typeface="Helvetica Neue"/>
              <a:buChar char="●"/>
            </a:pPr>
            <a:r>
              <a:rPr lang="en" sz="1000">
                <a:solidFill>
                  <a:schemeClr val="dk1"/>
                </a:solidFill>
                <a:latin typeface="Helvetica Neue"/>
                <a:ea typeface="Helvetica Neue"/>
                <a:cs typeface="Helvetica Neue"/>
                <a:sym typeface="Helvetica Neue"/>
              </a:rPr>
              <a:t>every register and stack state is valid </a:t>
            </a:r>
            <a:endParaRPr sz="1000">
              <a:solidFill>
                <a:schemeClr val="dk1"/>
              </a:solidFill>
              <a:latin typeface="Helvetica Neue"/>
              <a:ea typeface="Helvetica Neue"/>
              <a:cs typeface="Helvetica Neue"/>
              <a:sym typeface="Helvetica Neue"/>
            </a:endParaRPr>
          </a:p>
          <a:p>
            <a:pPr indent="-292100" lvl="0" marL="457200" rtl="0" algn="l">
              <a:lnSpc>
                <a:spcPct val="115000"/>
              </a:lnSpc>
              <a:spcBef>
                <a:spcPts val="0"/>
              </a:spcBef>
              <a:spcAft>
                <a:spcPts val="0"/>
              </a:spcAft>
              <a:buClr>
                <a:schemeClr val="dk1"/>
              </a:buClr>
              <a:buSzPts val="1000"/>
              <a:buFont typeface="Helvetica Neue"/>
              <a:buChar char="●"/>
            </a:pPr>
            <a:r>
              <a:rPr lang="en" sz="1000">
                <a:solidFill>
                  <a:schemeClr val="dk1"/>
                </a:solidFill>
                <a:latin typeface="Helvetica Neue"/>
                <a:ea typeface="Helvetica Neue"/>
                <a:cs typeface="Helvetica Neue"/>
                <a:sym typeface="Helvetica Neue"/>
              </a:rPr>
              <a:t>registers with uninitialised content are not read </a:t>
            </a:r>
            <a:endParaRPr sz="1000">
              <a:solidFill>
                <a:schemeClr val="dk1"/>
              </a:solidFill>
              <a:latin typeface="Helvetica Neue"/>
              <a:ea typeface="Helvetica Neue"/>
              <a:cs typeface="Helvetica Neue"/>
              <a:sym typeface="Helvetica Neue"/>
            </a:endParaRPr>
          </a:p>
          <a:p>
            <a:pPr indent="-292100" lvl="0" marL="457200" rtl="0" algn="l">
              <a:lnSpc>
                <a:spcPct val="115000"/>
              </a:lnSpc>
              <a:spcBef>
                <a:spcPts val="0"/>
              </a:spcBef>
              <a:spcAft>
                <a:spcPts val="0"/>
              </a:spcAft>
              <a:buClr>
                <a:schemeClr val="dk1"/>
              </a:buClr>
              <a:buSzPts val="1000"/>
              <a:buFont typeface="Helvetica Neue"/>
              <a:buChar char="●"/>
            </a:pPr>
            <a:r>
              <a:rPr lang="en" sz="1000">
                <a:solidFill>
                  <a:schemeClr val="dk1"/>
                </a:solidFill>
                <a:latin typeface="Helvetica Neue"/>
                <a:ea typeface="Helvetica Neue"/>
                <a:cs typeface="Helvetica Neue"/>
                <a:sym typeface="Helvetica Neue"/>
              </a:rPr>
              <a:t>the program only accesses structures appropriate for its BPF program type</a:t>
            </a:r>
            <a:endParaRPr sz="1000">
              <a:solidFill>
                <a:schemeClr val="dk1"/>
              </a:solidFill>
              <a:latin typeface="Helvetica Neue"/>
              <a:ea typeface="Helvetica Neue"/>
              <a:cs typeface="Helvetica Neue"/>
              <a:sym typeface="Helvetica Neue"/>
            </a:endParaRPr>
          </a:p>
          <a:p>
            <a:pPr indent="0" lvl="0" marL="0" rtl="0" algn="l">
              <a:spcBef>
                <a:spcPts val="1200"/>
              </a:spcBef>
              <a:spcAft>
                <a:spcPts val="0"/>
              </a:spcAft>
              <a:buNone/>
            </a:pPr>
            <a:r>
              <a:t/>
            </a:r>
            <a:endParaRPr/>
          </a:p>
        </p:txBody>
      </p:sp>
      <p:sp>
        <p:nvSpPr>
          <p:cNvPr id="313" name="Google Shape;313;p36"/>
          <p:cNvSpPr/>
          <p:nvPr/>
        </p:nvSpPr>
        <p:spPr>
          <a:xfrm>
            <a:off x="6390300" y="2416025"/>
            <a:ext cx="1887000" cy="627600"/>
          </a:xfrm>
          <a:prstGeom prst="wedgeEllipseCallout">
            <a:avLst>
              <a:gd fmla="val -20833" name="adj1"/>
              <a:gd fmla="val 62500" name="adj2"/>
            </a:avLst>
          </a:prstGeom>
          <a:solidFill>
            <a:srgbClr val="D9D2E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Runtime compilation</a:t>
            </a:r>
            <a:endParaRPr/>
          </a:p>
        </p:txBody>
      </p:sp>
      <p:sp>
        <p:nvSpPr>
          <p:cNvPr id="314" name="Google Shape;314;p36"/>
          <p:cNvSpPr txBox="1"/>
          <p:nvPr/>
        </p:nvSpPr>
        <p:spPr>
          <a:xfrm>
            <a:off x="235500" y="4804800"/>
            <a:ext cx="43032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https://www.infoq.com/articles/gentle-linux-ebpf-introduction/</a:t>
            </a:r>
            <a:endParaRPr sz="1000"/>
          </a:p>
        </p:txBody>
      </p:sp>
      <p:sp>
        <p:nvSpPr>
          <p:cNvPr id="315" name="Google Shape;315;p36"/>
          <p:cNvSpPr/>
          <p:nvPr/>
        </p:nvSpPr>
        <p:spPr>
          <a:xfrm flipH="1" rot="10800000">
            <a:off x="3989300" y="4400075"/>
            <a:ext cx="2569800" cy="711300"/>
          </a:xfrm>
          <a:prstGeom prst="wedgeEllipseCallout">
            <a:avLst>
              <a:gd fmla="val -20833" name="adj1"/>
              <a:gd fmla="val 62500" name="adj2"/>
            </a:avLst>
          </a:prstGeom>
          <a:solidFill>
            <a:srgbClr val="D9D2E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6"/>
          <p:cNvSpPr txBox="1"/>
          <p:nvPr/>
        </p:nvSpPr>
        <p:spPr>
          <a:xfrm>
            <a:off x="4062450" y="4473725"/>
            <a:ext cx="25251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t>Share between userspace and kernel space</a:t>
            </a:r>
            <a:endParaRPr sz="1200"/>
          </a:p>
        </p:txBody>
      </p:sp>
      <p:sp>
        <p:nvSpPr>
          <p:cNvPr id="317" name="Google Shape;317;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0"/>
                                        </p:tgtEl>
                                        <p:attrNameLst>
                                          <p:attrName>style.visibility</p:attrName>
                                        </p:attrNameLst>
                                      </p:cBhvr>
                                      <p:to>
                                        <p:strVal val="visible"/>
                                      </p:to>
                                    </p:set>
                                    <p:animEffect filter="fade" transition="in">
                                      <p:cBhvr>
                                        <p:cTn dur="1000"/>
                                        <p:tgtEl>
                                          <p:spTgt spid="31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2"/>
                                        </p:tgtEl>
                                        <p:attrNameLst>
                                          <p:attrName>style.visibility</p:attrName>
                                        </p:attrNameLst>
                                      </p:cBhvr>
                                      <p:to>
                                        <p:strVal val="visible"/>
                                      </p:to>
                                    </p:set>
                                    <p:animEffect filter="fade" transition="in">
                                      <p:cBhvr>
                                        <p:cTn dur="1000"/>
                                        <p:tgtEl>
                                          <p:spTgt spid="31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3"/>
                                        </p:tgtEl>
                                        <p:attrNameLst>
                                          <p:attrName>style.visibility</p:attrName>
                                        </p:attrNameLst>
                                      </p:cBhvr>
                                      <p:to>
                                        <p:strVal val="visible"/>
                                      </p:to>
                                    </p:set>
                                    <p:animEffect filter="fade" transition="in">
                                      <p:cBhvr>
                                        <p:cTn dur="1000"/>
                                        <p:tgtEl>
                                          <p:spTgt spid="3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
                                        </p:tgtEl>
                                        <p:attrNameLst>
                                          <p:attrName>style.visibility</p:attrName>
                                        </p:attrNameLst>
                                      </p:cBhvr>
                                      <p:to>
                                        <p:strVal val="visible"/>
                                      </p:to>
                                    </p:set>
                                    <p:animEffect filter="fade" transition="in">
                                      <p:cBhvr>
                                        <p:cTn dur="1000"/>
                                        <p:tgtEl>
                                          <p:spTgt spid="315"/>
                                        </p:tgtEl>
                                      </p:cBhvr>
                                    </p:animEffect>
                                  </p:childTnLst>
                                </p:cTn>
                              </p:par>
                              <p:par>
                                <p:cTn fill="hold" nodeType="withEffect" presetClass="entr" presetID="10" presetSubtype="0">
                                  <p:stCondLst>
                                    <p:cond delay="0"/>
                                  </p:stCondLst>
                                  <p:childTnLst>
                                    <p:set>
                                      <p:cBhvr>
                                        <p:cTn dur="1" fill="hold">
                                          <p:stCondLst>
                                            <p:cond delay="0"/>
                                          </p:stCondLst>
                                        </p:cTn>
                                        <p:tgtEl>
                                          <p:spTgt spid="316"/>
                                        </p:tgtEl>
                                        <p:attrNameLst>
                                          <p:attrName>style.visibility</p:attrName>
                                        </p:attrNameLst>
                                      </p:cBhvr>
                                      <p:to>
                                        <p:strVal val="visible"/>
                                      </p:to>
                                    </p:set>
                                    <p:animEffect filter="fade" transition="in">
                                      <p:cBhvr>
                                        <p:cTn dur="1000"/>
                                        <p:tgtEl>
                                          <p:spTgt spid="31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51C75"/>
                </a:solidFill>
              </a:rPr>
              <a:t>eBPF Toolchains</a:t>
            </a:r>
            <a:endParaRPr>
              <a:solidFill>
                <a:srgbClr val="351C75"/>
              </a:solidFill>
            </a:endParaRPr>
          </a:p>
        </p:txBody>
      </p:sp>
      <p:sp>
        <p:nvSpPr>
          <p:cNvPr id="323" name="Google Shape;323;p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a:solidFill>
                  <a:schemeClr val="dk1"/>
                </a:solidFill>
              </a:rPr>
              <a:t>bcc: </a:t>
            </a:r>
            <a:endParaRPr>
              <a:solidFill>
                <a:schemeClr val="dk1"/>
              </a:solidFill>
            </a:endParaRPr>
          </a:p>
          <a:p>
            <a:pPr indent="-317500" lvl="1" marL="914400" rtl="0" algn="l">
              <a:spcBef>
                <a:spcPts val="0"/>
              </a:spcBef>
              <a:spcAft>
                <a:spcPts val="0"/>
              </a:spcAft>
              <a:buClr>
                <a:schemeClr val="dk1"/>
              </a:buClr>
              <a:buSzPts val="1400"/>
              <a:buChar char="○"/>
            </a:pPr>
            <a:r>
              <a:rPr lang="en" sz="1500">
                <a:solidFill>
                  <a:schemeClr val="dk1"/>
                </a:solidFill>
                <a:highlight>
                  <a:srgbClr val="FFFFFF"/>
                </a:highlight>
              </a:rPr>
              <a:t>python programs with embedded eBPF programs</a:t>
            </a:r>
            <a:endParaRPr sz="1500">
              <a:solidFill>
                <a:schemeClr val="dk1"/>
              </a:solidFill>
              <a:highlight>
                <a:srgbClr val="FFFFFF"/>
              </a:highlight>
            </a:endParaRPr>
          </a:p>
          <a:p>
            <a:pPr indent="-323850" lvl="1" marL="914400" rtl="0" algn="l">
              <a:spcBef>
                <a:spcPts val="0"/>
              </a:spcBef>
              <a:spcAft>
                <a:spcPts val="0"/>
              </a:spcAft>
              <a:buClr>
                <a:schemeClr val="dk1"/>
              </a:buClr>
              <a:buSzPts val="1500"/>
              <a:buChar char="○"/>
            </a:pPr>
            <a:r>
              <a:rPr lang="en" sz="1500">
                <a:solidFill>
                  <a:schemeClr val="dk1"/>
                </a:solidFill>
                <a:highlight>
                  <a:srgbClr val="FFFFFF"/>
                </a:highlight>
              </a:rPr>
              <a:t>system profiling/tracing</a:t>
            </a:r>
            <a:endParaRPr sz="1500">
              <a:solidFill>
                <a:schemeClr val="dk1"/>
              </a:solidFill>
              <a:highlight>
                <a:srgbClr val="FFFFFF"/>
              </a:highlight>
            </a:endParaRPr>
          </a:p>
          <a:p>
            <a:pPr indent="-342900" lvl="0" marL="457200" rtl="0" algn="l">
              <a:spcBef>
                <a:spcPts val="0"/>
              </a:spcBef>
              <a:spcAft>
                <a:spcPts val="0"/>
              </a:spcAft>
              <a:buClr>
                <a:schemeClr val="dk1"/>
              </a:buClr>
              <a:buSzPts val="1800"/>
              <a:buChar char="●"/>
            </a:pPr>
            <a:r>
              <a:rPr lang="en" sz="1500">
                <a:solidFill>
                  <a:schemeClr val="dk1"/>
                </a:solidFill>
                <a:highlight>
                  <a:srgbClr val="FFFFFF"/>
                </a:highlight>
              </a:rPr>
              <a:t>Bpftrace:</a:t>
            </a:r>
            <a:endParaRPr sz="1500">
              <a:solidFill>
                <a:schemeClr val="dk1"/>
              </a:solidFill>
              <a:highlight>
                <a:srgbClr val="FFFFFF"/>
              </a:highlight>
            </a:endParaRPr>
          </a:p>
          <a:p>
            <a:pPr indent="-323850" lvl="1" marL="914400" rtl="0" algn="l">
              <a:spcBef>
                <a:spcPts val="0"/>
              </a:spcBef>
              <a:spcAft>
                <a:spcPts val="0"/>
              </a:spcAft>
              <a:buClr>
                <a:schemeClr val="dk1"/>
              </a:buClr>
              <a:buSzPts val="1500"/>
              <a:buChar char="○"/>
            </a:pPr>
            <a:r>
              <a:rPr lang="en" sz="1500">
                <a:solidFill>
                  <a:schemeClr val="dk1"/>
                </a:solidFill>
                <a:highlight>
                  <a:srgbClr val="FFFFFF"/>
                </a:highlight>
              </a:rPr>
              <a:t>high-level tracing language for eBPF</a:t>
            </a:r>
            <a:endParaRPr sz="1500">
              <a:solidFill>
                <a:schemeClr val="dk1"/>
              </a:solidFill>
              <a:highlight>
                <a:srgbClr val="FFFFFF"/>
              </a:highlight>
            </a:endParaRPr>
          </a:p>
          <a:p>
            <a:pPr indent="-323850" lvl="1" marL="914400" rtl="0" algn="l">
              <a:spcBef>
                <a:spcPts val="0"/>
              </a:spcBef>
              <a:spcAft>
                <a:spcPts val="0"/>
              </a:spcAft>
              <a:buClr>
                <a:schemeClr val="dk1"/>
              </a:buClr>
              <a:buSzPts val="1500"/>
              <a:buChar char="○"/>
            </a:pPr>
            <a:r>
              <a:rPr lang="en" sz="1500">
                <a:solidFill>
                  <a:schemeClr val="dk1"/>
                </a:solidFill>
                <a:highlight>
                  <a:srgbClr val="FFFFFF"/>
                </a:highlight>
              </a:rPr>
              <a:t>bpftrace uses LLVM as a backend </a:t>
            </a:r>
            <a:endParaRPr sz="1500">
              <a:solidFill>
                <a:schemeClr val="dk1"/>
              </a:solidFill>
              <a:highlight>
                <a:srgbClr val="FFFFFF"/>
              </a:highlight>
            </a:endParaRPr>
          </a:p>
          <a:p>
            <a:pPr indent="-323850" lvl="1" marL="914400" rtl="0" algn="l">
              <a:spcBef>
                <a:spcPts val="0"/>
              </a:spcBef>
              <a:spcAft>
                <a:spcPts val="0"/>
              </a:spcAft>
              <a:buClr>
                <a:schemeClr val="dk1"/>
              </a:buClr>
              <a:buSzPts val="1500"/>
              <a:buChar char="○"/>
            </a:pPr>
            <a:r>
              <a:rPr lang="en" sz="1500">
                <a:solidFill>
                  <a:schemeClr val="dk1"/>
                </a:solidFill>
                <a:highlight>
                  <a:srgbClr val="FFFFFF"/>
                </a:highlight>
              </a:rPr>
              <a:t>Uses bcc for kernel interaction</a:t>
            </a:r>
            <a:endParaRPr sz="1500">
              <a:solidFill>
                <a:schemeClr val="dk1"/>
              </a:solidFill>
              <a:highlight>
                <a:srgbClr val="FFFFFF"/>
              </a:highlight>
            </a:endParaRPr>
          </a:p>
          <a:p>
            <a:pPr indent="-323850" lvl="1" marL="914400" rtl="0" algn="l">
              <a:spcBef>
                <a:spcPts val="0"/>
              </a:spcBef>
              <a:spcAft>
                <a:spcPts val="0"/>
              </a:spcAft>
              <a:buClr>
                <a:schemeClr val="dk1"/>
              </a:buClr>
              <a:buSzPts val="1500"/>
              <a:buChar char="○"/>
            </a:pPr>
            <a:r>
              <a:rPr lang="en" sz="1500">
                <a:solidFill>
                  <a:schemeClr val="dk1"/>
                </a:solidFill>
                <a:highlight>
                  <a:srgbClr val="FFFFFF"/>
                </a:highlight>
              </a:rPr>
              <a:t>Inspired by DTrace and SystemTap</a:t>
            </a:r>
            <a:endParaRPr sz="1500">
              <a:solidFill>
                <a:schemeClr val="dk1"/>
              </a:solidFill>
              <a:highlight>
                <a:srgbClr val="FFFFFF"/>
              </a:highlight>
            </a:endParaRPr>
          </a:p>
          <a:p>
            <a:pPr indent="-342900" lvl="0" marL="457200" rtl="0" algn="l">
              <a:spcBef>
                <a:spcPts val="0"/>
              </a:spcBef>
              <a:spcAft>
                <a:spcPts val="0"/>
              </a:spcAft>
              <a:buClr>
                <a:schemeClr val="dk1"/>
              </a:buClr>
              <a:buSzPts val="1800"/>
              <a:buChar char="●"/>
            </a:pPr>
            <a:r>
              <a:rPr lang="en" sz="1500">
                <a:solidFill>
                  <a:schemeClr val="dk1"/>
                </a:solidFill>
                <a:highlight>
                  <a:srgbClr val="FFFFFF"/>
                </a:highlight>
              </a:rPr>
              <a:t>eBPF Go library:</a:t>
            </a:r>
            <a:endParaRPr sz="1500">
              <a:solidFill>
                <a:schemeClr val="dk1"/>
              </a:solidFill>
              <a:highlight>
                <a:srgbClr val="FFFFFF"/>
              </a:highlight>
            </a:endParaRPr>
          </a:p>
          <a:p>
            <a:pPr indent="-323850" lvl="1" marL="914400" rtl="0" algn="l">
              <a:spcBef>
                <a:spcPts val="0"/>
              </a:spcBef>
              <a:spcAft>
                <a:spcPts val="0"/>
              </a:spcAft>
              <a:buClr>
                <a:schemeClr val="dk1"/>
              </a:buClr>
              <a:buSzPts val="1500"/>
              <a:buChar char="○"/>
            </a:pPr>
            <a:r>
              <a:rPr lang="en" sz="1500">
                <a:solidFill>
                  <a:schemeClr val="dk1"/>
                </a:solidFill>
                <a:highlight>
                  <a:srgbClr val="FFFFFF"/>
                </a:highlight>
              </a:rPr>
              <a:t>clang/LLVM compiler</a:t>
            </a:r>
            <a:endParaRPr sz="1500">
              <a:solidFill>
                <a:schemeClr val="dk1"/>
              </a:solidFill>
              <a:highlight>
                <a:srgbClr val="FFFFFF"/>
              </a:highlight>
            </a:endParaRPr>
          </a:p>
          <a:p>
            <a:pPr indent="-342900" lvl="0" marL="457200" rtl="0" algn="l">
              <a:spcBef>
                <a:spcPts val="0"/>
              </a:spcBef>
              <a:spcAft>
                <a:spcPts val="0"/>
              </a:spcAft>
              <a:buClr>
                <a:schemeClr val="dk1"/>
              </a:buClr>
              <a:buSzPts val="1800"/>
              <a:buChar char="●"/>
            </a:pPr>
            <a:r>
              <a:rPr lang="en" sz="1500">
                <a:solidFill>
                  <a:schemeClr val="dk1"/>
                </a:solidFill>
                <a:highlight>
                  <a:srgbClr val="FFFFFF"/>
                </a:highlight>
              </a:rPr>
              <a:t>Libbpf</a:t>
            </a:r>
            <a:endParaRPr sz="1500">
              <a:solidFill>
                <a:schemeClr val="dk1"/>
              </a:solidFill>
              <a:highlight>
                <a:srgbClr val="FFFFFF"/>
              </a:highlight>
            </a:endParaRPr>
          </a:p>
          <a:p>
            <a:pPr indent="-323850" lvl="1" marL="914400" rtl="0" algn="l">
              <a:spcBef>
                <a:spcPts val="0"/>
              </a:spcBef>
              <a:spcAft>
                <a:spcPts val="0"/>
              </a:spcAft>
              <a:buClr>
                <a:schemeClr val="dk1"/>
              </a:buClr>
              <a:buSzPts val="1500"/>
              <a:buChar char="○"/>
            </a:pPr>
            <a:r>
              <a:rPr lang="en" sz="1500">
                <a:solidFill>
                  <a:schemeClr val="dk1"/>
                </a:solidFill>
                <a:highlight>
                  <a:srgbClr val="FFFFFF"/>
                </a:highlight>
              </a:rPr>
              <a:t> C/C++-based generic eBPF library </a:t>
            </a:r>
            <a:endParaRPr sz="1500">
              <a:solidFill>
                <a:schemeClr val="dk1"/>
              </a:solidFill>
              <a:highlight>
                <a:srgbClr val="FFFFFF"/>
              </a:highlight>
            </a:endParaRPr>
          </a:p>
          <a:p>
            <a:pPr indent="-323850" lvl="1" marL="914400" rtl="0" algn="l">
              <a:spcBef>
                <a:spcPts val="0"/>
              </a:spcBef>
              <a:spcAft>
                <a:spcPts val="0"/>
              </a:spcAft>
              <a:buClr>
                <a:schemeClr val="dk1"/>
              </a:buClr>
              <a:buSzPts val="1500"/>
              <a:buChar char="○"/>
            </a:pPr>
            <a:r>
              <a:rPr lang="en" sz="1500">
                <a:solidFill>
                  <a:schemeClr val="dk1"/>
                </a:solidFill>
                <a:highlight>
                  <a:srgbClr val="FFFFFF"/>
                </a:highlight>
              </a:rPr>
              <a:t>library APIs for applications</a:t>
            </a:r>
            <a:endParaRPr sz="1500">
              <a:solidFill>
                <a:schemeClr val="dk1"/>
              </a:solidFill>
              <a:highlight>
                <a:srgbClr val="FFFFFF"/>
              </a:highlight>
            </a:endParaRPr>
          </a:p>
        </p:txBody>
      </p:sp>
      <p:sp>
        <p:nvSpPr>
          <p:cNvPr id="324" name="Google Shape;324;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eBPF bcc monitoring/tracing </a:t>
            </a:r>
            <a:endParaRPr/>
          </a:p>
        </p:txBody>
      </p:sp>
      <p:sp>
        <p:nvSpPr>
          <p:cNvPr id="330" name="Google Shape;330;p3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31" name="Google Shape;331;p38"/>
          <p:cNvPicPr preferRelativeResize="0"/>
          <p:nvPr/>
        </p:nvPicPr>
        <p:blipFill>
          <a:blip r:embed="rId3">
            <a:alphaModFix/>
          </a:blip>
          <a:stretch>
            <a:fillRect/>
          </a:stretch>
        </p:blipFill>
        <p:spPr>
          <a:xfrm>
            <a:off x="351125" y="1152475"/>
            <a:ext cx="4876199" cy="3139275"/>
          </a:xfrm>
          <a:prstGeom prst="rect">
            <a:avLst/>
          </a:prstGeom>
          <a:noFill/>
          <a:ln>
            <a:noFill/>
          </a:ln>
        </p:spPr>
      </p:pic>
      <p:sp>
        <p:nvSpPr>
          <p:cNvPr id="332" name="Google Shape;332;p38"/>
          <p:cNvSpPr txBox="1"/>
          <p:nvPr/>
        </p:nvSpPr>
        <p:spPr>
          <a:xfrm>
            <a:off x="351125" y="4394300"/>
            <a:ext cx="43032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https://github.com/iovisor/bcc</a:t>
            </a:r>
            <a:endParaRPr sz="1000"/>
          </a:p>
        </p:txBody>
      </p:sp>
      <p:sp>
        <p:nvSpPr>
          <p:cNvPr id="333" name="Google Shape;333;p38"/>
          <p:cNvSpPr txBox="1"/>
          <p:nvPr/>
        </p:nvSpPr>
        <p:spPr>
          <a:xfrm>
            <a:off x="5408700" y="1471700"/>
            <a:ext cx="3423600" cy="1739400"/>
          </a:xfrm>
          <a:prstGeom prst="rect">
            <a:avLst/>
          </a:prstGeom>
          <a:noFill/>
          <a:ln>
            <a:noFill/>
          </a:ln>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SzPts val="1400"/>
              <a:buChar char="●"/>
            </a:pPr>
            <a:r>
              <a:rPr lang="en"/>
              <a:t>eBPF Toolkit for tracing and program manipulation</a:t>
            </a:r>
            <a:endParaRPr/>
          </a:p>
          <a:p>
            <a:pPr indent="-330200" lvl="0" marL="457200" rtl="0" algn="l">
              <a:lnSpc>
                <a:spcPct val="150000"/>
              </a:lnSpc>
              <a:spcBef>
                <a:spcPts val="0"/>
              </a:spcBef>
              <a:spcAft>
                <a:spcPts val="0"/>
              </a:spcAft>
              <a:buClr>
                <a:schemeClr val="dk1"/>
              </a:buClr>
              <a:buSzPts val="1600"/>
              <a:buChar char="●"/>
            </a:pPr>
            <a:r>
              <a:rPr lang="en">
                <a:solidFill>
                  <a:schemeClr val="dk1"/>
                </a:solidFill>
                <a:highlight>
                  <a:srgbClr val="FFFFFF"/>
                </a:highlight>
              </a:rPr>
              <a:t>requires Linux 4.1 and above</a:t>
            </a:r>
            <a:endParaRPr>
              <a:solidFill>
                <a:schemeClr val="dk1"/>
              </a:solidFill>
              <a:highlight>
                <a:srgbClr val="FFFFFF"/>
              </a:highlight>
            </a:endParaRPr>
          </a:p>
          <a:p>
            <a:pPr indent="-317500" lvl="0" marL="457200" rtl="0" algn="l">
              <a:lnSpc>
                <a:spcPct val="150000"/>
              </a:lnSpc>
              <a:spcBef>
                <a:spcPts val="0"/>
              </a:spcBef>
              <a:spcAft>
                <a:spcPts val="0"/>
              </a:spcAft>
              <a:buClr>
                <a:schemeClr val="dk1"/>
              </a:buClr>
              <a:buSzPts val="1400"/>
              <a:buChar char="●"/>
            </a:pPr>
            <a:r>
              <a:rPr lang="en">
                <a:solidFill>
                  <a:schemeClr val="dk1"/>
                </a:solidFill>
                <a:highlight>
                  <a:srgbClr val="FFFFFF"/>
                </a:highlight>
              </a:rPr>
              <a:t>C wrapper around LLVM </a:t>
            </a:r>
            <a:endParaRPr>
              <a:solidFill>
                <a:schemeClr val="dk1"/>
              </a:solidFill>
              <a:highlight>
                <a:srgbClr val="FFFFFF"/>
              </a:highlight>
            </a:endParaRPr>
          </a:p>
          <a:p>
            <a:pPr indent="-317500" lvl="0" marL="457200" rtl="0" algn="l">
              <a:lnSpc>
                <a:spcPct val="150000"/>
              </a:lnSpc>
              <a:spcBef>
                <a:spcPts val="0"/>
              </a:spcBef>
              <a:spcAft>
                <a:spcPts val="0"/>
              </a:spcAft>
              <a:buClr>
                <a:schemeClr val="dk1"/>
              </a:buClr>
              <a:buSzPts val="1400"/>
              <a:buChar char="●"/>
            </a:pPr>
            <a:r>
              <a:rPr lang="en">
                <a:solidFill>
                  <a:schemeClr val="dk1"/>
                </a:solidFill>
                <a:highlight>
                  <a:srgbClr val="FFFFFF"/>
                </a:highlight>
              </a:rPr>
              <a:t>Front-ends in Python and lua</a:t>
            </a:r>
            <a:endParaRPr>
              <a:solidFill>
                <a:schemeClr val="dk1"/>
              </a:solidFill>
              <a:highlight>
                <a:srgbClr val="FFFFFF"/>
              </a:highlight>
            </a:endParaRPr>
          </a:p>
        </p:txBody>
      </p:sp>
      <p:sp>
        <p:nvSpPr>
          <p:cNvPr id="334" name="Google Shape;334;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39"/>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351C75"/>
                </a:solidFill>
              </a:rPr>
              <a:t>Let’s try bcc tools!</a:t>
            </a:r>
            <a:endParaRPr>
              <a:solidFill>
                <a:srgbClr val="351C75"/>
              </a:solidFill>
            </a:endParaRPr>
          </a:p>
        </p:txBody>
      </p:sp>
      <p:sp>
        <p:nvSpPr>
          <p:cNvPr id="340" name="Google Shape;340;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40"/>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351C75"/>
                </a:solidFill>
              </a:rPr>
              <a:t>Writing your own eBPF code</a:t>
            </a:r>
            <a:endParaRPr>
              <a:solidFill>
                <a:srgbClr val="351C75"/>
              </a:solidFill>
            </a:endParaRPr>
          </a:p>
        </p:txBody>
      </p:sp>
      <p:sp>
        <p:nvSpPr>
          <p:cNvPr id="346" name="Google Shape;346;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51C75"/>
                </a:solidFill>
              </a:rPr>
              <a:t>Background</a:t>
            </a:r>
            <a:endParaRPr>
              <a:solidFill>
                <a:srgbClr val="351C75"/>
              </a:solidFill>
            </a:endParaRPr>
          </a:p>
        </p:txBody>
      </p:sp>
      <p:sp>
        <p:nvSpPr>
          <p:cNvPr id="352" name="Google Shape;352;p4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a:solidFill>
                  <a:schemeClr val="dk1"/>
                </a:solidFill>
              </a:rPr>
              <a:t>XDP (Express Data Path)</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libbpf </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eBPF data structures</a:t>
            </a:r>
            <a:endParaRPr>
              <a:solidFill>
                <a:schemeClr val="dk1"/>
              </a:solidFill>
            </a:endParaRPr>
          </a:p>
        </p:txBody>
      </p:sp>
      <p:sp>
        <p:nvSpPr>
          <p:cNvPr id="353" name="Google Shape;353;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51C75"/>
                </a:solidFill>
              </a:rPr>
              <a:t>eXpress Data Path (XDP)</a:t>
            </a:r>
            <a:endParaRPr>
              <a:solidFill>
                <a:srgbClr val="351C75"/>
              </a:solidFill>
            </a:endParaRPr>
          </a:p>
        </p:txBody>
      </p:sp>
      <p:sp>
        <p:nvSpPr>
          <p:cNvPr id="359" name="Google Shape;359;p4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chemeClr val="dk1"/>
              </a:buClr>
              <a:buSzPts val="1400"/>
              <a:buChar char="●"/>
            </a:pPr>
            <a:r>
              <a:rPr lang="en" sz="1400">
                <a:solidFill>
                  <a:schemeClr val="dk1"/>
                </a:solidFill>
                <a:highlight>
                  <a:srgbClr val="FFFFFF"/>
                </a:highlight>
              </a:rPr>
              <a:t>Attach an eBPF program to a lower-level hook</a:t>
            </a:r>
            <a:endParaRPr sz="1400">
              <a:solidFill>
                <a:schemeClr val="dk1"/>
              </a:solidFill>
              <a:highlight>
                <a:srgbClr val="FFFFFF"/>
              </a:highlight>
            </a:endParaRPr>
          </a:p>
          <a:p>
            <a:pPr indent="-317500" lvl="0" marL="457200" rtl="0" algn="l">
              <a:lnSpc>
                <a:spcPct val="150000"/>
              </a:lnSpc>
              <a:spcBef>
                <a:spcPts val="0"/>
              </a:spcBef>
              <a:spcAft>
                <a:spcPts val="0"/>
              </a:spcAft>
              <a:buClr>
                <a:schemeClr val="dk1"/>
              </a:buClr>
              <a:buSzPts val="1400"/>
              <a:buChar char="●"/>
            </a:pPr>
            <a:r>
              <a:rPr lang="en" sz="1400">
                <a:solidFill>
                  <a:schemeClr val="dk1"/>
                </a:solidFill>
                <a:highlight>
                  <a:srgbClr val="FFFFFF"/>
                </a:highlight>
              </a:rPr>
              <a:t>Implemented by network device drivers</a:t>
            </a:r>
            <a:endParaRPr sz="1400">
              <a:solidFill>
                <a:schemeClr val="dk1"/>
              </a:solidFill>
              <a:highlight>
                <a:srgbClr val="FFFFFF"/>
              </a:highlight>
            </a:endParaRPr>
          </a:p>
          <a:p>
            <a:pPr indent="-317500" lvl="0" marL="457200" rtl="0" algn="l">
              <a:lnSpc>
                <a:spcPct val="150000"/>
              </a:lnSpc>
              <a:spcBef>
                <a:spcPts val="0"/>
              </a:spcBef>
              <a:spcAft>
                <a:spcPts val="0"/>
              </a:spcAft>
              <a:buClr>
                <a:schemeClr val="dk1"/>
              </a:buClr>
              <a:buSzPts val="1400"/>
              <a:buChar char="●"/>
            </a:pPr>
            <a:r>
              <a:rPr lang="en" sz="1400">
                <a:solidFill>
                  <a:schemeClr val="dk1"/>
                </a:solidFill>
                <a:highlight>
                  <a:srgbClr val="FFFFFF"/>
                </a:highlight>
              </a:rPr>
              <a:t>Runs after network device drivers (before the skb is allocated)</a:t>
            </a:r>
            <a:endParaRPr sz="1400">
              <a:solidFill>
                <a:schemeClr val="dk1"/>
              </a:solidFill>
              <a:highlight>
                <a:srgbClr val="FFFFFF"/>
              </a:highlight>
            </a:endParaRPr>
          </a:p>
          <a:p>
            <a:pPr indent="-317500" lvl="0" marL="457200" rtl="0" algn="l">
              <a:lnSpc>
                <a:spcPct val="150000"/>
              </a:lnSpc>
              <a:spcBef>
                <a:spcPts val="0"/>
              </a:spcBef>
              <a:spcAft>
                <a:spcPts val="0"/>
              </a:spcAft>
              <a:buClr>
                <a:schemeClr val="dk1"/>
              </a:buClr>
              <a:buSzPts val="1400"/>
              <a:buChar char="●"/>
            </a:pPr>
            <a:r>
              <a:rPr lang="en" sz="1400">
                <a:solidFill>
                  <a:schemeClr val="dk1"/>
                </a:solidFill>
                <a:highlight>
                  <a:srgbClr val="FFFFFF"/>
                </a:highlight>
              </a:rPr>
              <a:t>XDP Modes</a:t>
            </a:r>
            <a:endParaRPr sz="1400">
              <a:solidFill>
                <a:schemeClr val="dk1"/>
              </a:solidFill>
              <a:highlight>
                <a:srgbClr val="FFFFFF"/>
              </a:highlight>
            </a:endParaRPr>
          </a:p>
          <a:p>
            <a:pPr indent="-317500" lvl="1" marL="914400" rtl="0" algn="l">
              <a:lnSpc>
                <a:spcPct val="150000"/>
              </a:lnSpc>
              <a:spcBef>
                <a:spcPts val="0"/>
              </a:spcBef>
              <a:spcAft>
                <a:spcPts val="0"/>
              </a:spcAft>
              <a:buClr>
                <a:schemeClr val="dk1"/>
              </a:buClr>
              <a:buSzPts val="1400"/>
              <a:buChar char="○"/>
            </a:pPr>
            <a:r>
              <a:rPr lang="en">
                <a:solidFill>
                  <a:schemeClr val="dk1"/>
                </a:solidFill>
                <a:highlight>
                  <a:srgbClr val="FFFFFF"/>
                </a:highlight>
              </a:rPr>
              <a:t>Generic XDP : XDP programs are loaded into the kernel. (No specific hardware support required)</a:t>
            </a:r>
            <a:endParaRPr>
              <a:solidFill>
                <a:schemeClr val="dk1"/>
              </a:solidFill>
              <a:highlight>
                <a:srgbClr val="FFFFFF"/>
              </a:highlight>
            </a:endParaRPr>
          </a:p>
          <a:p>
            <a:pPr indent="-317500" lvl="1" marL="914400" rtl="0" algn="l">
              <a:lnSpc>
                <a:spcPct val="150000"/>
              </a:lnSpc>
              <a:spcBef>
                <a:spcPts val="0"/>
              </a:spcBef>
              <a:spcAft>
                <a:spcPts val="0"/>
              </a:spcAft>
              <a:buClr>
                <a:schemeClr val="dk1"/>
              </a:buClr>
              <a:buSzPts val="1400"/>
              <a:buChar char="○"/>
            </a:pPr>
            <a:r>
              <a:rPr lang="en">
                <a:solidFill>
                  <a:schemeClr val="dk1"/>
                </a:solidFill>
                <a:highlight>
                  <a:srgbClr val="FFFFFF"/>
                </a:highlight>
              </a:rPr>
              <a:t>Native XDP:  The XDP program is loaded by the network card driver</a:t>
            </a:r>
            <a:endParaRPr>
              <a:solidFill>
                <a:schemeClr val="dk1"/>
              </a:solidFill>
              <a:highlight>
                <a:srgbClr val="FFFFFF"/>
              </a:highlight>
            </a:endParaRPr>
          </a:p>
          <a:p>
            <a:pPr indent="-317500" lvl="1" marL="914400" rtl="0" algn="l">
              <a:lnSpc>
                <a:spcPct val="150000"/>
              </a:lnSpc>
              <a:spcBef>
                <a:spcPts val="0"/>
              </a:spcBef>
              <a:spcAft>
                <a:spcPts val="0"/>
              </a:spcAft>
              <a:buClr>
                <a:schemeClr val="dk1"/>
              </a:buClr>
              <a:buSzPts val="1400"/>
              <a:buChar char="○"/>
            </a:pPr>
            <a:r>
              <a:rPr lang="en">
                <a:solidFill>
                  <a:schemeClr val="dk1"/>
                </a:solidFill>
                <a:highlight>
                  <a:srgbClr val="FFFFFF"/>
                </a:highlight>
              </a:rPr>
              <a:t>Offloaded XDP: The XDP program loads directly on the NIC</a:t>
            </a:r>
            <a:endParaRPr>
              <a:solidFill>
                <a:schemeClr val="dk1"/>
              </a:solidFill>
              <a:highlight>
                <a:srgbClr val="FFFFFF"/>
              </a:highlight>
            </a:endParaRPr>
          </a:p>
          <a:p>
            <a:pPr indent="0" lvl="0" marL="457200" rtl="0" algn="l">
              <a:lnSpc>
                <a:spcPct val="150000"/>
              </a:lnSpc>
              <a:spcBef>
                <a:spcPts val="1600"/>
              </a:spcBef>
              <a:spcAft>
                <a:spcPts val="1600"/>
              </a:spcAft>
              <a:buNone/>
            </a:pPr>
            <a:r>
              <a:t/>
            </a:r>
            <a:endParaRPr sz="1400">
              <a:solidFill>
                <a:schemeClr val="dk1"/>
              </a:solidFill>
              <a:highlight>
                <a:srgbClr val="FFFFFF"/>
              </a:highlight>
            </a:endParaRPr>
          </a:p>
        </p:txBody>
      </p:sp>
      <p:pic>
        <p:nvPicPr>
          <p:cNvPr id="360" name="Google Shape;360;p42"/>
          <p:cNvPicPr preferRelativeResize="0"/>
          <p:nvPr/>
        </p:nvPicPr>
        <p:blipFill>
          <a:blip r:embed="rId3">
            <a:alphaModFix/>
          </a:blip>
          <a:stretch>
            <a:fillRect/>
          </a:stretch>
        </p:blipFill>
        <p:spPr>
          <a:xfrm>
            <a:off x="6800200" y="2724250"/>
            <a:ext cx="1431699" cy="2419249"/>
          </a:xfrm>
          <a:prstGeom prst="rect">
            <a:avLst/>
          </a:prstGeom>
          <a:noFill/>
          <a:ln>
            <a:noFill/>
          </a:ln>
        </p:spPr>
      </p:pic>
      <p:sp>
        <p:nvSpPr>
          <p:cNvPr id="361" name="Google Shape;361;p42"/>
          <p:cNvSpPr/>
          <p:nvPr/>
        </p:nvSpPr>
        <p:spPr>
          <a:xfrm>
            <a:off x="7243875" y="4283925"/>
            <a:ext cx="651600" cy="250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63" name="Google Shape;363;p42"/>
          <p:cNvSpPr txBox="1"/>
          <p:nvPr/>
        </p:nvSpPr>
        <p:spPr>
          <a:xfrm>
            <a:off x="508550" y="4821625"/>
            <a:ext cx="3708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000">
                <a:solidFill>
                  <a:schemeClr val="dk1"/>
                </a:solidFill>
              </a:rPr>
              <a:t>https://www.tigera.io/learn/guides/ebpf/ebpf-xdp/</a:t>
            </a:r>
            <a:endParaRPr sz="1000">
              <a:solidFill>
                <a:schemeClr val="dk1"/>
              </a:solidFill>
            </a:endParaRPr>
          </a:p>
          <a:p>
            <a:pPr indent="0" lvl="0" marL="0" rtl="0" algn="l">
              <a:spcBef>
                <a:spcPts val="0"/>
              </a:spcBef>
              <a:spcAft>
                <a:spcPts val="0"/>
              </a:spcAft>
              <a:buNone/>
            </a:pPr>
            <a:r>
              <a:t/>
            </a:r>
            <a:endParaRPr sz="10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51C75"/>
                </a:solidFill>
              </a:rPr>
              <a:t>XDP Operations</a:t>
            </a:r>
            <a:endParaRPr>
              <a:solidFill>
                <a:srgbClr val="351C75"/>
              </a:solidFill>
            </a:endParaRPr>
          </a:p>
        </p:txBody>
      </p:sp>
      <p:sp>
        <p:nvSpPr>
          <p:cNvPr id="369" name="Google Shape;369;p4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chemeClr val="dk1"/>
              </a:buClr>
              <a:buSzPts val="1400"/>
              <a:buChar char="●"/>
            </a:pPr>
            <a:r>
              <a:rPr lang="en" sz="1400">
                <a:solidFill>
                  <a:schemeClr val="dk1"/>
                </a:solidFill>
                <a:highlight>
                  <a:srgbClr val="FFFFFF"/>
                </a:highlight>
              </a:rPr>
              <a:t>XDP_DROP – Drops and does not process the packet</a:t>
            </a:r>
            <a:endParaRPr sz="1400">
              <a:solidFill>
                <a:schemeClr val="dk1"/>
              </a:solidFill>
              <a:highlight>
                <a:srgbClr val="FFFFFF"/>
              </a:highlight>
            </a:endParaRPr>
          </a:p>
          <a:p>
            <a:pPr indent="-317500" lvl="0" marL="457200" rtl="0" algn="l">
              <a:lnSpc>
                <a:spcPct val="150000"/>
              </a:lnSpc>
              <a:spcBef>
                <a:spcPts val="0"/>
              </a:spcBef>
              <a:spcAft>
                <a:spcPts val="0"/>
              </a:spcAft>
              <a:buClr>
                <a:schemeClr val="dk1"/>
              </a:buClr>
              <a:buSzPts val="1400"/>
              <a:buChar char="●"/>
            </a:pPr>
            <a:r>
              <a:rPr lang="en" sz="1400">
                <a:solidFill>
                  <a:schemeClr val="dk1"/>
                </a:solidFill>
                <a:highlight>
                  <a:srgbClr val="FFFFFF"/>
                </a:highlight>
              </a:rPr>
              <a:t>XDP_PASS – Indicates that the packet should be forwarded to the normal network stack </a:t>
            </a:r>
            <a:endParaRPr sz="1400">
              <a:solidFill>
                <a:schemeClr val="dk1"/>
              </a:solidFill>
              <a:highlight>
                <a:srgbClr val="FFFFFF"/>
              </a:highlight>
            </a:endParaRPr>
          </a:p>
          <a:p>
            <a:pPr indent="-317500" lvl="0" marL="457200" rtl="0" algn="l">
              <a:lnSpc>
                <a:spcPct val="150000"/>
              </a:lnSpc>
              <a:spcBef>
                <a:spcPts val="0"/>
              </a:spcBef>
              <a:spcAft>
                <a:spcPts val="0"/>
              </a:spcAft>
              <a:buClr>
                <a:schemeClr val="dk1"/>
              </a:buClr>
              <a:buSzPts val="1400"/>
              <a:buChar char="●"/>
            </a:pPr>
            <a:r>
              <a:rPr lang="en" sz="1400">
                <a:solidFill>
                  <a:schemeClr val="dk1"/>
                </a:solidFill>
                <a:highlight>
                  <a:srgbClr val="FFFFFF"/>
                </a:highlight>
              </a:rPr>
              <a:t>XDP_TX – Forwards the packet (which may have been modified) to the same network interface</a:t>
            </a:r>
            <a:endParaRPr sz="1400">
              <a:solidFill>
                <a:schemeClr val="dk1"/>
              </a:solidFill>
              <a:highlight>
                <a:srgbClr val="FFFFFF"/>
              </a:highlight>
            </a:endParaRPr>
          </a:p>
          <a:p>
            <a:pPr indent="-317500" lvl="0" marL="457200" rtl="0" algn="l">
              <a:lnSpc>
                <a:spcPct val="150000"/>
              </a:lnSpc>
              <a:spcBef>
                <a:spcPts val="0"/>
              </a:spcBef>
              <a:spcAft>
                <a:spcPts val="0"/>
              </a:spcAft>
              <a:buClr>
                <a:schemeClr val="dk1"/>
              </a:buClr>
              <a:buSzPts val="1400"/>
              <a:buChar char="●"/>
            </a:pPr>
            <a:r>
              <a:rPr lang="en" sz="1400">
                <a:solidFill>
                  <a:schemeClr val="dk1"/>
                </a:solidFill>
                <a:highlight>
                  <a:srgbClr val="FFFFFF"/>
                </a:highlight>
              </a:rPr>
              <a:t>XDP_REDIRECT – Bypasses the normal network stack and redirects the packet via another NIC</a:t>
            </a:r>
            <a:endParaRPr sz="1400">
              <a:solidFill>
                <a:schemeClr val="dk1"/>
              </a:solidFill>
              <a:highlight>
                <a:srgbClr val="FFFFFF"/>
              </a:highlight>
            </a:endParaRPr>
          </a:p>
        </p:txBody>
      </p:sp>
      <p:sp>
        <p:nvSpPr>
          <p:cNvPr id="370" name="Google Shape;370;p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820">
                <a:solidFill>
                  <a:srgbClr val="351C75"/>
                </a:solidFill>
              </a:rPr>
              <a:t>Overview</a:t>
            </a:r>
            <a:endParaRPr sz="2820">
              <a:solidFill>
                <a:srgbClr val="351C75"/>
              </a:solidFill>
            </a:endParaRPr>
          </a:p>
        </p:txBody>
      </p:sp>
      <p:sp>
        <p:nvSpPr>
          <p:cNvPr id="106" name="Google Shape;106;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Clr>
                <a:schemeClr val="dk1"/>
              </a:buClr>
              <a:buSzPts val="1800"/>
              <a:buChar char="●"/>
            </a:pPr>
            <a:r>
              <a:rPr lang="en">
                <a:solidFill>
                  <a:schemeClr val="dk1"/>
                </a:solidFill>
              </a:rPr>
              <a:t>What is eBPF</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Trying some BCC tools</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Writing your own eBPF code</a:t>
            </a:r>
            <a:endParaRPr>
              <a:solidFill>
                <a:schemeClr val="dk1"/>
              </a:solidFill>
            </a:endParaRPr>
          </a:p>
          <a:p>
            <a:pPr indent="-342900" lvl="0" marL="457200" rtl="0" algn="l">
              <a:lnSpc>
                <a:spcPct val="150000"/>
              </a:lnSpc>
              <a:spcBef>
                <a:spcPts val="0"/>
              </a:spcBef>
              <a:spcAft>
                <a:spcPts val="0"/>
              </a:spcAft>
              <a:buClr>
                <a:schemeClr val="dk1"/>
              </a:buClr>
              <a:buSzPts val="1800"/>
              <a:buChar char="●"/>
            </a:pPr>
            <a:r>
              <a:rPr lang="en">
                <a:solidFill>
                  <a:schemeClr val="dk1"/>
                </a:solidFill>
              </a:rPr>
              <a:t>eBPF Observability</a:t>
            </a:r>
            <a:endParaRPr>
              <a:solidFill>
                <a:schemeClr val="dk1"/>
              </a:solidFill>
            </a:endParaRPr>
          </a:p>
        </p:txBody>
      </p:sp>
      <p:sp>
        <p:nvSpPr>
          <p:cNvPr id="107" name="Google Shape;107;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4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51C75"/>
                </a:solidFill>
              </a:rPr>
              <a:t>XDP or TC</a:t>
            </a:r>
            <a:endParaRPr>
              <a:solidFill>
                <a:srgbClr val="351C75"/>
              </a:solidFill>
            </a:endParaRPr>
          </a:p>
        </p:txBody>
      </p:sp>
      <p:sp>
        <p:nvSpPr>
          <p:cNvPr id="376" name="Google Shape;376;p4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61950" lvl="0" marL="457200" rtl="0" algn="l">
              <a:lnSpc>
                <a:spcPct val="150000"/>
              </a:lnSpc>
              <a:spcBef>
                <a:spcPts val="0"/>
              </a:spcBef>
              <a:spcAft>
                <a:spcPts val="0"/>
              </a:spcAft>
              <a:buClr>
                <a:schemeClr val="dk1"/>
              </a:buClr>
              <a:buSzPts val="2100"/>
              <a:buChar char="●"/>
            </a:pPr>
            <a:r>
              <a:rPr lang="en" sz="1400">
                <a:solidFill>
                  <a:schemeClr val="dk1"/>
                </a:solidFill>
                <a:highlight>
                  <a:schemeClr val="lt1"/>
                </a:highlight>
              </a:rPr>
              <a:t>XDP hook is earlier, hence faster performance</a:t>
            </a:r>
            <a:endParaRPr sz="1400">
              <a:solidFill>
                <a:schemeClr val="dk1"/>
              </a:solidFill>
              <a:highlight>
                <a:schemeClr val="lt1"/>
              </a:highlight>
            </a:endParaRPr>
          </a:p>
          <a:p>
            <a:pPr indent="-361950" lvl="0" marL="457200" rtl="0" algn="l">
              <a:lnSpc>
                <a:spcPct val="150000"/>
              </a:lnSpc>
              <a:spcBef>
                <a:spcPts val="0"/>
              </a:spcBef>
              <a:spcAft>
                <a:spcPts val="0"/>
              </a:spcAft>
              <a:buClr>
                <a:schemeClr val="dk1"/>
              </a:buClr>
              <a:buSzPts val="2100"/>
              <a:buChar char="●"/>
            </a:pPr>
            <a:r>
              <a:rPr lang="en" sz="1400">
                <a:solidFill>
                  <a:schemeClr val="dk1"/>
                </a:solidFill>
                <a:highlight>
                  <a:schemeClr val="lt1"/>
                </a:highlight>
              </a:rPr>
              <a:t>XDP is better for complete packet rewrites</a:t>
            </a:r>
            <a:endParaRPr sz="1400">
              <a:solidFill>
                <a:schemeClr val="dk1"/>
              </a:solidFill>
              <a:highlight>
                <a:schemeClr val="lt1"/>
              </a:highlight>
            </a:endParaRPr>
          </a:p>
          <a:p>
            <a:pPr indent="-361950" lvl="0" marL="457200" rtl="0" algn="l">
              <a:lnSpc>
                <a:spcPct val="150000"/>
              </a:lnSpc>
              <a:spcBef>
                <a:spcPts val="0"/>
              </a:spcBef>
              <a:spcAft>
                <a:spcPts val="0"/>
              </a:spcAft>
              <a:buClr>
                <a:schemeClr val="dk1"/>
              </a:buClr>
              <a:buSzPts val="2100"/>
              <a:buChar char="●"/>
            </a:pPr>
            <a:r>
              <a:rPr lang="en" sz="1400">
                <a:solidFill>
                  <a:schemeClr val="dk1"/>
                </a:solidFill>
                <a:highlight>
                  <a:schemeClr val="lt1"/>
                </a:highlight>
              </a:rPr>
              <a:t>tc/ebpf and xdp as complementary programs</a:t>
            </a:r>
            <a:endParaRPr sz="1400">
              <a:solidFill>
                <a:schemeClr val="dk1"/>
              </a:solidFill>
              <a:highlight>
                <a:schemeClr val="lt1"/>
              </a:highlight>
            </a:endParaRPr>
          </a:p>
          <a:p>
            <a:pPr indent="-361950" lvl="0" marL="457200" rtl="0" algn="l">
              <a:lnSpc>
                <a:spcPct val="150000"/>
              </a:lnSpc>
              <a:spcBef>
                <a:spcPts val="0"/>
              </a:spcBef>
              <a:spcAft>
                <a:spcPts val="0"/>
              </a:spcAft>
              <a:buClr>
                <a:schemeClr val="dk1"/>
              </a:buClr>
              <a:buSzPts val="2100"/>
              <a:buChar char="●"/>
            </a:pPr>
            <a:r>
              <a:rPr lang="en" sz="1400">
                <a:solidFill>
                  <a:schemeClr val="dk1"/>
                </a:solidFill>
                <a:highlight>
                  <a:schemeClr val="lt1"/>
                </a:highlight>
              </a:rPr>
              <a:t>tc/eBPF programs on ingress and egress, XDP is ingress only</a:t>
            </a:r>
            <a:endParaRPr sz="1400">
              <a:solidFill>
                <a:schemeClr val="dk1"/>
              </a:solidFill>
              <a:highlight>
                <a:schemeClr val="lt1"/>
              </a:highlight>
            </a:endParaRPr>
          </a:p>
          <a:p>
            <a:pPr indent="-361950" lvl="0" marL="457200" rtl="0" algn="l">
              <a:lnSpc>
                <a:spcPct val="150000"/>
              </a:lnSpc>
              <a:spcBef>
                <a:spcPts val="0"/>
              </a:spcBef>
              <a:spcAft>
                <a:spcPts val="0"/>
              </a:spcAft>
              <a:buClr>
                <a:schemeClr val="dk1"/>
              </a:buClr>
              <a:buSzPts val="2100"/>
              <a:buChar char="●"/>
            </a:pPr>
            <a:r>
              <a:rPr lang="en" sz="1400">
                <a:solidFill>
                  <a:schemeClr val="dk1"/>
                </a:solidFill>
                <a:highlight>
                  <a:schemeClr val="lt1"/>
                </a:highlight>
              </a:rPr>
              <a:t>tc/BPF does not require HW driver changes, XDP typically uses native driver mode for best performance</a:t>
            </a:r>
            <a:endParaRPr sz="1400">
              <a:solidFill>
                <a:schemeClr val="dk1"/>
              </a:solidFill>
              <a:highlight>
                <a:schemeClr val="lt1"/>
              </a:highlight>
            </a:endParaRPr>
          </a:p>
          <a:p>
            <a:pPr indent="0" lvl="0" marL="457200" rtl="0" algn="l">
              <a:lnSpc>
                <a:spcPct val="150000"/>
              </a:lnSpc>
              <a:spcBef>
                <a:spcPts val="1600"/>
              </a:spcBef>
              <a:spcAft>
                <a:spcPts val="1600"/>
              </a:spcAft>
              <a:buNone/>
            </a:pPr>
            <a:r>
              <a:t/>
            </a:r>
            <a:endParaRPr sz="1400">
              <a:solidFill>
                <a:schemeClr val="dk1"/>
              </a:solidFill>
              <a:highlight>
                <a:schemeClr val="lt1"/>
              </a:highlight>
            </a:endParaRPr>
          </a:p>
        </p:txBody>
      </p:sp>
      <p:sp>
        <p:nvSpPr>
          <p:cNvPr id="377" name="Google Shape;377;p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78" name="Google Shape;378;p44"/>
          <p:cNvSpPr txBox="1"/>
          <p:nvPr/>
        </p:nvSpPr>
        <p:spPr>
          <a:xfrm>
            <a:off x="341175" y="4802300"/>
            <a:ext cx="4190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https://liuhangbin.netlify.app/post/ebpf-and-xdp/</a:t>
            </a:r>
            <a:endParaRPr sz="10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51C75"/>
                </a:solidFill>
              </a:rPr>
              <a:t>libBPF</a:t>
            </a:r>
            <a:endParaRPr>
              <a:solidFill>
                <a:srgbClr val="351C75"/>
              </a:solidFill>
            </a:endParaRPr>
          </a:p>
        </p:txBody>
      </p:sp>
      <p:sp>
        <p:nvSpPr>
          <p:cNvPr id="384" name="Google Shape;384;p4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chemeClr val="dk1"/>
              </a:buClr>
              <a:buSzPts val="1400"/>
              <a:buChar char="●"/>
            </a:pPr>
            <a:r>
              <a:rPr lang="en" sz="1400">
                <a:solidFill>
                  <a:schemeClr val="dk1"/>
                </a:solidFill>
                <a:highlight>
                  <a:schemeClr val="lt1"/>
                </a:highlight>
              </a:rPr>
              <a:t>Library to build eBPF applications</a:t>
            </a:r>
            <a:endParaRPr sz="1400">
              <a:solidFill>
                <a:schemeClr val="dk1"/>
              </a:solidFill>
              <a:highlight>
                <a:schemeClr val="lt1"/>
              </a:highlight>
            </a:endParaRPr>
          </a:p>
          <a:p>
            <a:pPr indent="-317500" lvl="0" marL="457200" rtl="0" algn="l">
              <a:lnSpc>
                <a:spcPct val="150000"/>
              </a:lnSpc>
              <a:spcBef>
                <a:spcPts val="0"/>
              </a:spcBef>
              <a:spcAft>
                <a:spcPts val="0"/>
              </a:spcAft>
              <a:buClr>
                <a:schemeClr val="dk1"/>
              </a:buClr>
              <a:buSzPts val="1400"/>
              <a:buChar char="●"/>
            </a:pPr>
            <a:r>
              <a:rPr lang="en" sz="1400">
                <a:solidFill>
                  <a:schemeClr val="dk1"/>
                </a:solidFill>
                <a:highlight>
                  <a:schemeClr val="lt1"/>
                </a:highlight>
              </a:rPr>
              <a:t>Usually used alongside BPF CO-RE (compile once, run everywhere).</a:t>
            </a:r>
            <a:endParaRPr sz="1400">
              <a:solidFill>
                <a:schemeClr val="dk1"/>
              </a:solidFill>
              <a:highlight>
                <a:schemeClr val="lt1"/>
              </a:highlight>
            </a:endParaRPr>
          </a:p>
          <a:p>
            <a:pPr indent="-317500" lvl="0" marL="457200" rtl="0" algn="l">
              <a:lnSpc>
                <a:spcPct val="150000"/>
              </a:lnSpc>
              <a:spcBef>
                <a:spcPts val="0"/>
              </a:spcBef>
              <a:spcAft>
                <a:spcPts val="0"/>
              </a:spcAft>
              <a:buClr>
                <a:schemeClr val="dk1"/>
              </a:buClr>
              <a:buSzPts val="1400"/>
              <a:buChar char="●"/>
            </a:pPr>
            <a:r>
              <a:rPr lang="en" sz="1400">
                <a:solidFill>
                  <a:schemeClr val="dk1"/>
                </a:solidFill>
                <a:highlight>
                  <a:schemeClr val="lt1"/>
                </a:highlight>
              </a:rPr>
              <a:t>Includes BTF (BPF Type Format)</a:t>
            </a:r>
            <a:endParaRPr sz="1400">
              <a:solidFill>
                <a:schemeClr val="dk1"/>
              </a:solidFill>
              <a:highlight>
                <a:schemeClr val="lt1"/>
              </a:highlight>
            </a:endParaRPr>
          </a:p>
          <a:p>
            <a:pPr indent="-317500" lvl="1" marL="914400" rtl="0" algn="l">
              <a:lnSpc>
                <a:spcPct val="150000"/>
              </a:lnSpc>
              <a:spcBef>
                <a:spcPts val="0"/>
              </a:spcBef>
              <a:spcAft>
                <a:spcPts val="0"/>
              </a:spcAft>
              <a:buClr>
                <a:schemeClr val="dk1"/>
              </a:buClr>
              <a:buSzPts val="1400"/>
              <a:buChar char="○"/>
            </a:pPr>
            <a:r>
              <a:rPr lang="en">
                <a:solidFill>
                  <a:schemeClr val="dk1"/>
                </a:solidFill>
                <a:highlight>
                  <a:schemeClr val="lt1"/>
                </a:highlight>
              </a:rPr>
              <a:t>encode metadata data types, function info, and line info</a:t>
            </a:r>
            <a:endParaRPr>
              <a:solidFill>
                <a:schemeClr val="dk1"/>
              </a:solidFill>
              <a:highlight>
                <a:schemeClr val="lt1"/>
              </a:highlight>
            </a:endParaRPr>
          </a:p>
          <a:p>
            <a:pPr indent="-317500" lvl="0" marL="457200" rtl="0" algn="l">
              <a:lnSpc>
                <a:spcPct val="150000"/>
              </a:lnSpc>
              <a:spcBef>
                <a:spcPts val="0"/>
              </a:spcBef>
              <a:spcAft>
                <a:spcPts val="0"/>
              </a:spcAft>
              <a:buClr>
                <a:schemeClr val="dk1"/>
              </a:buClr>
              <a:buSzPts val="1400"/>
              <a:buChar char="●"/>
            </a:pPr>
            <a:r>
              <a:rPr lang="en" sz="1400">
                <a:solidFill>
                  <a:schemeClr val="dk1"/>
                </a:solidFill>
                <a:highlight>
                  <a:schemeClr val="lt1"/>
                </a:highlight>
              </a:rPr>
              <a:t>Libbpf acts as a BPF program loader</a:t>
            </a:r>
            <a:endParaRPr sz="1400">
              <a:solidFill>
                <a:schemeClr val="dk1"/>
              </a:solidFill>
              <a:highlight>
                <a:schemeClr val="lt1"/>
              </a:highlight>
            </a:endParaRPr>
          </a:p>
          <a:p>
            <a:pPr indent="-317500" lvl="1" marL="914400" rtl="0" algn="l">
              <a:lnSpc>
                <a:spcPct val="150000"/>
              </a:lnSpc>
              <a:spcBef>
                <a:spcPts val="0"/>
              </a:spcBef>
              <a:spcAft>
                <a:spcPts val="0"/>
              </a:spcAft>
              <a:buClr>
                <a:schemeClr val="dk1"/>
              </a:buClr>
              <a:buSzPts val="1400"/>
              <a:buChar char="○"/>
            </a:pPr>
            <a:r>
              <a:rPr lang="en">
                <a:solidFill>
                  <a:schemeClr val="dk1"/>
                </a:solidFill>
                <a:highlight>
                  <a:schemeClr val="lt1"/>
                </a:highlight>
              </a:rPr>
              <a:t>‍</a:t>
            </a:r>
            <a:r>
              <a:rPr b="1" lang="en">
                <a:solidFill>
                  <a:schemeClr val="dk1"/>
                </a:solidFill>
                <a:highlight>
                  <a:schemeClr val="lt1"/>
                </a:highlight>
              </a:rPr>
              <a:t>Open Phase</a:t>
            </a:r>
            <a:r>
              <a:rPr lang="en">
                <a:solidFill>
                  <a:schemeClr val="dk1"/>
                </a:solidFill>
                <a:highlight>
                  <a:schemeClr val="lt1"/>
                </a:highlight>
              </a:rPr>
              <a:t>: Maps, variables, and global variables are discovered</a:t>
            </a:r>
            <a:endParaRPr>
              <a:solidFill>
                <a:schemeClr val="dk1"/>
              </a:solidFill>
              <a:highlight>
                <a:schemeClr val="lt1"/>
              </a:highlight>
            </a:endParaRPr>
          </a:p>
          <a:p>
            <a:pPr indent="-317500" lvl="1" marL="914400" rtl="0" algn="l">
              <a:lnSpc>
                <a:spcPct val="150000"/>
              </a:lnSpc>
              <a:spcBef>
                <a:spcPts val="0"/>
              </a:spcBef>
              <a:spcAft>
                <a:spcPts val="0"/>
              </a:spcAft>
              <a:buClr>
                <a:schemeClr val="dk1"/>
              </a:buClr>
              <a:buSzPts val="1400"/>
              <a:buChar char="○"/>
            </a:pPr>
            <a:r>
              <a:rPr lang="en">
                <a:solidFill>
                  <a:schemeClr val="dk1"/>
                </a:solidFill>
                <a:highlight>
                  <a:schemeClr val="lt1"/>
                </a:highlight>
              </a:rPr>
              <a:t>‍</a:t>
            </a:r>
            <a:r>
              <a:rPr b="1" lang="en">
                <a:solidFill>
                  <a:schemeClr val="dk1"/>
                </a:solidFill>
                <a:highlight>
                  <a:schemeClr val="lt1"/>
                </a:highlight>
              </a:rPr>
              <a:t>Load Phase</a:t>
            </a:r>
            <a:r>
              <a:rPr lang="en">
                <a:solidFill>
                  <a:schemeClr val="dk1"/>
                </a:solidFill>
                <a:highlight>
                  <a:schemeClr val="lt1"/>
                </a:highlight>
              </a:rPr>
              <a:t>: Maps are created. BPF programs are loaded into the kernel and verified</a:t>
            </a:r>
            <a:endParaRPr>
              <a:solidFill>
                <a:schemeClr val="dk1"/>
              </a:solidFill>
              <a:highlight>
                <a:schemeClr val="lt1"/>
              </a:highlight>
            </a:endParaRPr>
          </a:p>
          <a:p>
            <a:pPr indent="-317500" lvl="1" marL="914400" rtl="0" algn="l">
              <a:lnSpc>
                <a:spcPct val="150000"/>
              </a:lnSpc>
              <a:spcBef>
                <a:spcPts val="0"/>
              </a:spcBef>
              <a:spcAft>
                <a:spcPts val="0"/>
              </a:spcAft>
              <a:buClr>
                <a:schemeClr val="dk1"/>
              </a:buClr>
              <a:buSzPts val="1400"/>
              <a:buChar char="○"/>
            </a:pPr>
            <a:r>
              <a:rPr lang="en">
                <a:solidFill>
                  <a:schemeClr val="dk1"/>
                </a:solidFill>
                <a:highlight>
                  <a:schemeClr val="lt1"/>
                </a:highlight>
              </a:rPr>
              <a:t>‍</a:t>
            </a:r>
            <a:r>
              <a:rPr b="1" lang="en">
                <a:solidFill>
                  <a:schemeClr val="dk1"/>
                </a:solidFill>
                <a:highlight>
                  <a:schemeClr val="lt1"/>
                </a:highlight>
              </a:rPr>
              <a:t>Attachment Phase</a:t>
            </a:r>
            <a:r>
              <a:rPr lang="en">
                <a:solidFill>
                  <a:schemeClr val="dk1"/>
                </a:solidFill>
                <a:highlight>
                  <a:schemeClr val="lt1"/>
                </a:highlight>
              </a:rPr>
              <a:t>: BPF programs are attached to hooks</a:t>
            </a:r>
            <a:endParaRPr>
              <a:solidFill>
                <a:schemeClr val="dk1"/>
              </a:solidFill>
              <a:highlight>
                <a:schemeClr val="lt1"/>
              </a:highlight>
            </a:endParaRPr>
          </a:p>
          <a:p>
            <a:pPr indent="-317500" lvl="1" marL="914400" rtl="0" algn="l">
              <a:lnSpc>
                <a:spcPct val="150000"/>
              </a:lnSpc>
              <a:spcBef>
                <a:spcPts val="0"/>
              </a:spcBef>
              <a:spcAft>
                <a:spcPts val="0"/>
              </a:spcAft>
              <a:buClr>
                <a:schemeClr val="dk1"/>
              </a:buClr>
              <a:buSzPts val="1400"/>
              <a:buChar char="○"/>
            </a:pPr>
            <a:r>
              <a:rPr lang="en">
                <a:solidFill>
                  <a:schemeClr val="dk1"/>
                </a:solidFill>
                <a:highlight>
                  <a:schemeClr val="lt1"/>
                </a:highlight>
              </a:rPr>
              <a:t>‍</a:t>
            </a:r>
            <a:r>
              <a:rPr b="1" lang="en">
                <a:solidFill>
                  <a:schemeClr val="dk1"/>
                </a:solidFill>
                <a:highlight>
                  <a:schemeClr val="lt1"/>
                </a:highlight>
              </a:rPr>
              <a:t>Tear Down Phase</a:t>
            </a:r>
            <a:r>
              <a:rPr lang="en">
                <a:solidFill>
                  <a:schemeClr val="dk1"/>
                </a:solidFill>
                <a:highlight>
                  <a:schemeClr val="lt1"/>
                </a:highlight>
              </a:rPr>
              <a:t>:  Resources are freed as BPF programs are detached and unloaded from the kernel</a:t>
            </a:r>
            <a:endParaRPr>
              <a:solidFill>
                <a:schemeClr val="dk1"/>
              </a:solidFill>
              <a:highlight>
                <a:schemeClr val="lt1"/>
              </a:highlight>
            </a:endParaRPr>
          </a:p>
        </p:txBody>
      </p:sp>
      <p:sp>
        <p:nvSpPr>
          <p:cNvPr id="385" name="Google Shape;385;p45"/>
          <p:cNvSpPr txBox="1"/>
          <p:nvPr/>
        </p:nvSpPr>
        <p:spPr>
          <a:xfrm>
            <a:off x="90125" y="4820400"/>
            <a:ext cx="39927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900">
                <a:solidFill>
                  <a:schemeClr val="dk1"/>
                </a:solidFill>
              </a:rPr>
              <a:t>https://www.containiq.com/post/libbpf</a:t>
            </a:r>
            <a:endParaRPr sz="1200"/>
          </a:p>
        </p:txBody>
      </p:sp>
      <p:sp>
        <p:nvSpPr>
          <p:cNvPr id="386" name="Google Shape;386;p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51C75"/>
                </a:solidFill>
              </a:rPr>
              <a:t>eBPF Maps</a:t>
            </a:r>
            <a:endParaRPr>
              <a:solidFill>
                <a:srgbClr val="351C75"/>
              </a:solidFill>
            </a:endParaRPr>
          </a:p>
        </p:txBody>
      </p:sp>
      <p:sp>
        <p:nvSpPr>
          <p:cNvPr id="392" name="Google Shape;392;p4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a:solidFill>
                  <a:schemeClr val="dk1"/>
                </a:solidFill>
              </a:rPr>
              <a:t>Pass data between kernel space and user space</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Create map parameters</a:t>
            </a:r>
            <a:endParaRPr>
              <a:solidFill>
                <a:schemeClr val="dk1"/>
              </a:solidFill>
            </a:endParaRPr>
          </a:p>
          <a:p>
            <a:pPr indent="0" lvl="0" marL="0" rtl="0" algn="l">
              <a:spcBef>
                <a:spcPts val="1600"/>
              </a:spcBef>
              <a:spcAft>
                <a:spcPts val="0"/>
              </a:spcAft>
              <a:buNone/>
            </a:pPr>
            <a:r>
              <a:t/>
            </a:r>
            <a:endParaRPr>
              <a:solidFill>
                <a:schemeClr val="dk1"/>
              </a:solidFill>
            </a:endParaRPr>
          </a:p>
          <a:p>
            <a:pPr indent="0" lvl="0" marL="0" rtl="0" algn="l">
              <a:spcBef>
                <a:spcPts val="1600"/>
              </a:spcBef>
              <a:spcAft>
                <a:spcPts val="0"/>
              </a:spcAft>
              <a:buNone/>
            </a:pPr>
            <a:r>
              <a:t/>
            </a:r>
            <a:endParaRPr>
              <a:solidFill>
                <a:schemeClr val="dk1"/>
              </a:solidFill>
            </a:endParaRPr>
          </a:p>
          <a:p>
            <a:pPr indent="0" lvl="0" marL="457200" rtl="0" algn="l">
              <a:spcBef>
                <a:spcPts val="1600"/>
              </a:spcBef>
              <a:spcAft>
                <a:spcPts val="0"/>
              </a:spcAft>
              <a:buNone/>
            </a:pPr>
            <a:r>
              <a:t/>
            </a:r>
            <a:endParaRPr>
              <a:solidFill>
                <a:schemeClr val="dk1"/>
              </a:solidFill>
            </a:endParaRPr>
          </a:p>
          <a:p>
            <a:pPr indent="-342900" lvl="0" marL="457200" rtl="0" algn="l">
              <a:spcBef>
                <a:spcPts val="1600"/>
              </a:spcBef>
              <a:spcAft>
                <a:spcPts val="0"/>
              </a:spcAft>
              <a:buClr>
                <a:schemeClr val="dk1"/>
              </a:buClr>
              <a:buSzPts val="1800"/>
              <a:buChar char="●"/>
            </a:pPr>
            <a:r>
              <a:rPr lang="en">
                <a:solidFill>
                  <a:schemeClr val="dk1"/>
                </a:solidFill>
              </a:rPr>
              <a:t>Functions:</a:t>
            </a:r>
            <a:endParaRPr>
              <a:solidFill>
                <a:schemeClr val="dk1"/>
              </a:solidFill>
            </a:endParaRPr>
          </a:p>
          <a:p>
            <a:pPr indent="0" lvl="0" marL="457200" rtl="0" algn="l">
              <a:spcBef>
                <a:spcPts val="1600"/>
              </a:spcBef>
              <a:spcAft>
                <a:spcPts val="0"/>
              </a:spcAft>
              <a:buNone/>
            </a:pPr>
            <a:r>
              <a:t/>
            </a:r>
            <a:endParaRPr>
              <a:solidFill>
                <a:schemeClr val="dk1"/>
              </a:solidFill>
            </a:endParaRPr>
          </a:p>
          <a:p>
            <a:pPr indent="0" lvl="0" marL="0" rtl="0" algn="l">
              <a:spcBef>
                <a:spcPts val="1600"/>
              </a:spcBef>
              <a:spcAft>
                <a:spcPts val="1600"/>
              </a:spcAft>
              <a:buNone/>
            </a:pPr>
            <a:r>
              <a:t/>
            </a:r>
            <a:endParaRPr>
              <a:solidFill>
                <a:schemeClr val="dk1"/>
              </a:solidFill>
            </a:endParaRPr>
          </a:p>
        </p:txBody>
      </p:sp>
      <p:sp>
        <p:nvSpPr>
          <p:cNvPr id="393" name="Google Shape;393;p46"/>
          <p:cNvSpPr txBox="1"/>
          <p:nvPr/>
        </p:nvSpPr>
        <p:spPr>
          <a:xfrm>
            <a:off x="769450" y="3857100"/>
            <a:ext cx="4359300" cy="87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rgbClr val="902000"/>
                </a:solidFill>
                <a:latin typeface="Consolas"/>
                <a:ea typeface="Consolas"/>
                <a:cs typeface="Consolas"/>
                <a:sym typeface="Consolas"/>
              </a:rPr>
              <a:t>void</a:t>
            </a:r>
            <a:r>
              <a:rPr lang="en" sz="900">
                <a:solidFill>
                  <a:srgbClr val="404040"/>
                </a:solidFill>
                <a:latin typeface="Consolas"/>
                <a:ea typeface="Consolas"/>
                <a:cs typeface="Consolas"/>
                <a:sym typeface="Consolas"/>
              </a:rPr>
              <a:t> </a:t>
            </a:r>
            <a:r>
              <a:rPr lang="en" sz="900">
                <a:solidFill>
                  <a:srgbClr val="06287E"/>
                </a:solidFill>
                <a:latin typeface="Consolas"/>
                <a:ea typeface="Consolas"/>
                <a:cs typeface="Consolas"/>
                <a:sym typeface="Consolas"/>
              </a:rPr>
              <a:t>bpf_map_lookup_elem</a:t>
            </a:r>
            <a:r>
              <a:rPr lang="en" sz="900">
                <a:solidFill>
                  <a:srgbClr val="404040"/>
                </a:solidFill>
                <a:latin typeface="Consolas"/>
                <a:ea typeface="Consolas"/>
                <a:cs typeface="Consolas"/>
                <a:sym typeface="Consolas"/>
              </a:rPr>
              <a:t>(map, </a:t>
            </a:r>
            <a:r>
              <a:rPr lang="en" sz="900">
                <a:solidFill>
                  <a:srgbClr val="902000"/>
                </a:solidFill>
                <a:latin typeface="Consolas"/>
                <a:ea typeface="Consolas"/>
                <a:cs typeface="Consolas"/>
                <a:sym typeface="Consolas"/>
              </a:rPr>
              <a:t>void</a:t>
            </a:r>
            <a:r>
              <a:rPr lang="en" sz="900">
                <a:solidFill>
                  <a:srgbClr val="404040"/>
                </a:solidFill>
                <a:latin typeface="Consolas"/>
                <a:ea typeface="Consolas"/>
                <a:cs typeface="Consolas"/>
                <a:sym typeface="Consolas"/>
              </a:rPr>
              <a:t> </a:t>
            </a:r>
            <a:r>
              <a:rPr lang="en" sz="900">
                <a:solidFill>
                  <a:srgbClr val="666666"/>
                </a:solidFill>
                <a:latin typeface="Consolas"/>
                <a:ea typeface="Consolas"/>
                <a:cs typeface="Consolas"/>
                <a:sym typeface="Consolas"/>
              </a:rPr>
              <a:t>*</a:t>
            </a:r>
            <a:r>
              <a:rPr lang="en" sz="900">
                <a:solidFill>
                  <a:srgbClr val="404040"/>
                </a:solidFill>
                <a:latin typeface="Consolas"/>
                <a:ea typeface="Consolas"/>
                <a:cs typeface="Consolas"/>
                <a:sym typeface="Consolas"/>
              </a:rPr>
              <a:t>key. ...);</a:t>
            </a:r>
            <a:endParaRPr sz="900">
              <a:solidFill>
                <a:srgbClr val="404040"/>
              </a:solidFill>
              <a:latin typeface="Consolas"/>
              <a:ea typeface="Consolas"/>
              <a:cs typeface="Consolas"/>
              <a:sym typeface="Consolas"/>
            </a:endParaRPr>
          </a:p>
          <a:p>
            <a:pPr indent="0" lvl="0" marL="0" rtl="0" algn="l">
              <a:spcBef>
                <a:spcPts val="0"/>
              </a:spcBef>
              <a:spcAft>
                <a:spcPts val="0"/>
              </a:spcAft>
              <a:buNone/>
            </a:pPr>
            <a:r>
              <a:rPr lang="en" sz="900">
                <a:solidFill>
                  <a:srgbClr val="902000"/>
                </a:solidFill>
                <a:latin typeface="Consolas"/>
                <a:ea typeface="Consolas"/>
                <a:cs typeface="Consolas"/>
                <a:sym typeface="Consolas"/>
              </a:rPr>
              <a:t>void</a:t>
            </a:r>
            <a:r>
              <a:rPr lang="en" sz="900">
                <a:solidFill>
                  <a:srgbClr val="404040"/>
                </a:solidFill>
                <a:latin typeface="Consolas"/>
                <a:ea typeface="Consolas"/>
                <a:cs typeface="Consolas"/>
                <a:sym typeface="Consolas"/>
              </a:rPr>
              <a:t> </a:t>
            </a:r>
            <a:r>
              <a:rPr lang="en" sz="900">
                <a:solidFill>
                  <a:srgbClr val="06287E"/>
                </a:solidFill>
                <a:latin typeface="Consolas"/>
                <a:ea typeface="Consolas"/>
                <a:cs typeface="Consolas"/>
                <a:sym typeface="Consolas"/>
              </a:rPr>
              <a:t>bpf_map_update_elem</a:t>
            </a:r>
            <a:r>
              <a:rPr lang="en" sz="900">
                <a:solidFill>
                  <a:srgbClr val="404040"/>
                </a:solidFill>
                <a:latin typeface="Consolas"/>
                <a:ea typeface="Consolas"/>
                <a:cs typeface="Consolas"/>
                <a:sym typeface="Consolas"/>
              </a:rPr>
              <a:t>(map, </a:t>
            </a:r>
            <a:r>
              <a:rPr lang="en" sz="900">
                <a:solidFill>
                  <a:srgbClr val="902000"/>
                </a:solidFill>
                <a:latin typeface="Consolas"/>
                <a:ea typeface="Consolas"/>
                <a:cs typeface="Consolas"/>
                <a:sym typeface="Consolas"/>
              </a:rPr>
              <a:t>void</a:t>
            </a:r>
            <a:r>
              <a:rPr lang="en" sz="900">
                <a:solidFill>
                  <a:srgbClr val="404040"/>
                </a:solidFill>
                <a:latin typeface="Consolas"/>
                <a:ea typeface="Consolas"/>
                <a:cs typeface="Consolas"/>
                <a:sym typeface="Consolas"/>
              </a:rPr>
              <a:t> </a:t>
            </a:r>
            <a:r>
              <a:rPr lang="en" sz="900">
                <a:solidFill>
                  <a:srgbClr val="666666"/>
                </a:solidFill>
                <a:latin typeface="Consolas"/>
                <a:ea typeface="Consolas"/>
                <a:cs typeface="Consolas"/>
                <a:sym typeface="Consolas"/>
              </a:rPr>
              <a:t>*</a:t>
            </a:r>
            <a:r>
              <a:rPr lang="en" sz="900">
                <a:solidFill>
                  <a:srgbClr val="404040"/>
                </a:solidFill>
                <a:latin typeface="Consolas"/>
                <a:ea typeface="Consolas"/>
                <a:cs typeface="Consolas"/>
                <a:sym typeface="Consolas"/>
              </a:rPr>
              <a:t>key, ..., __u64 flags);</a:t>
            </a:r>
            <a:endParaRPr sz="900">
              <a:solidFill>
                <a:srgbClr val="404040"/>
              </a:solidFill>
              <a:latin typeface="Consolas"/>
              <a:ea typeface="Consolas"/>
              <a:cs typeface="Consolas"/>
              <a:sym typeface="Consolas"/>
            </a:endParaRPr>
          </a:p>
          <a:p>
            <a:pPr indent="0" lvl="0" marL="0" marR="114300" rtl="0" algn="l">
              <a:lnSpc>
                <a:spcPct val="140000"/>
              </a:lnSpc>
              <a:spcBef>
                <a:spcPts val="0"/>
              </a:spcBef>
              <a:spcAft>
                <a:spcPts val="0"/>
              </a:spcAft>
              <a:buClr>
                <a:schemeClr val="dk1"/>
              </a:buClr>
              <a:buSzPts val="1100"/>
              <a:buFont typeface="Arial"/>
              <a:buNone/>
            </a:pPr>
            <a:r>
              <a:rPr lang="en" sz="900">
                <a:solidFill>
                  <a:srgbClr val="902000"/>
                </a:solidFill>
                <a:latin typeface="Consolas"/>
                <a:ea typeface="Consolas"/>
                <a:cs typeface="Consolas"/>
                <a:sym typeface="Consolas"/>
              </a:rPr>
              <a:t>void</a:t>
            </a:r>
            <a:r>
              <a:rPr lang="en" sz="900">
                <a:solidFill>
                  <a:srgbClr val="404040"/>
                </a:solidFill>
                <a:latin typeface="Consolas"/>
                <a:ea typeface="Consolas"/>
                <a:cs typeface="Consolas"/>
                <a:sym typeface="Consolas"/>
              </a:rPr>
              <a:t> </a:t>
            </a:r>
            <a:r>
              <a:rPr lang="en" sz="900">
                <a:solidFill>
                  <a:srgbClr val="06287E"/>
                </a:solidFill>
                <a:latin typeface="Consolas"/>
                <a:ea typeface="Consolas"/>
                <a:cs typeface="Consolas"/>
                <a:sym typeface="Consolas"/>
              </a:rPr>
              <a:t>bpf_map_delete_elem</a:t>
            </a:r>
            <a:r>
              <a:rPr lang="en" sz="900">
                <a:solidFill>
                  <a:srgbClr val="404040"/>
                </a:solidFill>
                <a:latin typeface="Consolas"/>
                <a:ea typeface="Consolas"/>
                <a:cs typeface="Consolas"/>
                <a:sym typeface="Consolas"/>
              </a:rPr>
              <a:t>(map, </a:t>
            </a:r>
            <a:r>
              <a:rPr lang="en" sz="900">
                <a:solidFill>
                  <a:srgbClr val="902000"/>
                </a:solidFill>
                <a:latin typeface="Consolas"/>
                <a:ea typeface="Consolas"/>
                <a:cs typeface="Consolas"/>
                <a:sym typeface="Consolas"/>
              </a:rPr>
              <a:t>void</a:t>
            </a:r>
            <a:r>
              <a:rPr lang="en" sz="900">
                <a:solidFill>
                  <a:srgbClr val="404040"/>
                </a:solidFill>
                <a:latin typeface="Consolas"/>
                <a:ea typeface="Consolas"/>
                <a:cs typeface="Consolas"/>
                <a:sym typeface="Consolas"/>
              </a:rPr>
              <a:t> </a:t>
            </a:r>
            <a:r>
              <a:rPr lang="en" sz="900">
                <a:solidFill>
                  <a:srgbClr val="666666"/>
                </a:solidFill>
                <a:latin typeface="Consolas"/>
                <a:ea typeface="Consolas"/>
                <a:cs typeface="Consolas"/>
                <a:sym typeface="Consolas"/>
              </a:rPr>
              <a:t>*</a:t>
            </a:r>
            <a:r>
              <a:rPr lang="en" sz="900">
                <a:solidFill>
                  <a:srgbClr val="404040"/>
                </a:solidFill>
                <a:latin typeface="Consolas"/>
                <a:ea typeface="Consolas"/>
                <a:cs typeface="Consolas"/>
                <a:sym typeface="Consolas"/>
              </a:rPr>
              <a:t>key);</a:t>
            </a:r>
            <a:endParaRPr sz="900">
              <a:solidFill>
                <a:srgbClr val="404040"/>
              </a:solidFill>
              <a:latin typeface="Consolas"/>
              <a:ea typeface="Consolas"/>
              <a:cs typeface="Consolas"/>
              <a:sym typeface="Consolas"/>
            </a:endParaRPr>
          </a:p>
          <a:p>
            <a:pPr indent="0" lvl="0" marL="0" rtl="0" algn="l">
              <a:spcBef>
                <a:spcPts val="0"/>
              </a:spcBef>
              <a:spcAft>
                <a:spcPts val="0"/>
              </a:spcAft>
              <a:buNone/>
            </a:pPr>
            <a:r>
              <a:t/>
            </a:r>
            <a:endParaRPr/>
          </a:p>
        </p:txBody>
      </p:sp>
      <p:sp>
        <p:nvSpPr>
          <p:cNvPr id="394" name="Google Shape;394;p46"/>
          <p:cNvSpPr txBox="1"/>
          <p:nvPr/>
        </p:nvSpPr>
        <p:spPr>
          <a:xfrm>
            <a:off x="769450" y="1801375"/>
            <a:ext cx="4887000" cy="1625400"/>
          </a:xfrm>
          <a:prstGeom prst="rect">
            <a:avLst/>
          </a:prstGeom>
          <a:noFill/>
          <a:ln>
            <a:noFill/>
          </a:ln>
        </p:spPr>
        <p:txBody>
          <a:bodyPr anchorCtr="0" anchor="t" bIns="91425" lIns="91425" spcFirstLastPara="1" rIns="91425" wrap="square" tIns="91425">
            <a:spAutoFit/>
          </a:bodyPr>
          <a:lstStyle/>
          <a:p>
            <a:pPr indent="0" lvl="0" marL="0" marR="114300" rtl="0" algn="l">
              <a:lnSpc>
                <a:spcPct val="140000"/>
              </a:lnSpc>
              <a:spcBef>
                <a:spcPts val="0"/>
              </a:spcBef>
              <a:spcAft>
                <a:spcPts val="0"/>
              </a:spcAft>
              <a:buClr>
                <a:schemeClr val="dk1"/>
              </a:buClr>
              <a:buSzPts val="1100"/>
              <a:buFont typeface="Arial"/>
              <a:buNone/>
            </a:pPr>
            <a:r>
              <a:rPr lang="en" sz="900">
                <a:solidFill>
                  <a:srgbClr val="404040"/>
                </a:solidFill>
                <a:latin typeface="Consolas"/>
                <a:ea typeface="Consolas"/>
                <a:cs typeface="Consolas"/>
                <a:sym typeface="Consolas"/>
              </a:rPr>
              <a:t>bpf(BPF_MAP_CREATE, </a:t>
            </a:r>
            <a:r>
              <a:rPr lang="en" sz="900">
                <a:solidFill>
                  <a:srgbClr val="666666"/>
                </a:solidFill>
                <a:latin typeface="Consolas"/>
                <a:ea typeface="Consolas"/>
                <a:cs typeface="Consolas"/>
                <a:sym typeface="Consolas"/>
              </a:rPr>
              <a:t>&amp;</a:t>
            </a:r>
            <a:r>
              <a:rPr lang="en" sz="900">
                <a:solidFill>
                  <a:srgbClr val="404040"/>
                </a:solidFill>
                <a:latin typeface="Consolas"/>
                <a:ea typeface="Consolas"/>
                <a:cs typeface="Consolas"/>
                <a:sym typeface="Consolas"/>
              </a:rPr>
              <a:t>bpf_attr, </a:t>
            </a:r>
            <a:r>
              <a:rPr b="1" lang="en" sz="900">
                <a:solidFill>
                  <a:srgbClr val="007020"/>
                </a:solidFill>
                <a:latin typeface="Consolas"/>
                <a:ea typeface="Consolas"/>
                <a:cs typeface="Consolas"/>
                <a:sym typeface="Consolas"/>
              </a:rPr>
              <a:t>sizeof</a:t>
            </a:r>
            <a:r>
              <a:rPr lang="en" sz="900">
                <a:solidFill>
                  <a:srgbClr val="404040"/>
                </a:solidFill>
                <a:latin typeface="Consolas"/>
                <a:ea typeface="Consolas"/>
                <a:cs typeface="Consolas"/>
                <a:sym typeface="Consolas"/>
              </a:rPr>
              <a:t>(bpf_attr));</a:t>
            </a:r>
            <a:endParaRPr sz="900">
              <a:solidFill>
                <a:srgbClr val="404040"/>
              </a:solidFill>
              <a:latin typeface="Consolas"/>
              <a:ea typeface="Consolas"/>
              <a:cs typeface="Consolas"/>
              <a:sym typeface="Consolas"/>
            </a:endParaRPr>
          </a:p>
          <a:p>
            <a:pPr indent="0" lvl="0" marL="0" rtl="0" algn="l">
              <a:spcBef>
                <a:spcPts val="0"/>
              </a:spcBef>
              <a:spcAft>
                <a:spcPts val="0"/>
              </a:spcAft>
              <a:buNone/>
            </a:pPr>
            <a:r>
              <a:rPr b="1" lang="en" sz="900">
                <a:solidFill>
                  <a:srgbClr val="007020"/>
                </a:solidFill>
                <a:latin typeface="Consolas"/>
                <a:ea typeface="Consolas"/>
                <a:cs typeface="Consolas"/>
                <a:sym typeface="Consolas"/>
              </a:rPr>
              <a:t>union</a:t>
            </a:r>
            <a:r>
              <a:rPr lang="en" sz="900">
                <a:solidFill>
                  <a:srgbClr val="404040"/>
                </a:solidFill>
                <a:latin typeface="Consolas"/>
                <a:ea typeface="Consolas"/>
                <a:cs typeface="Consolas"/>
                <a:sym typeface="Consolas"/>
              </a:rPr>
              <a:t> bpf_attr {</a:t>
            </a:r>
            <a:endParaRPr sz="900">
              <a:solidFill>
                <a:srgbClr val="404040"/>
              </a:solidFill>
              <a:latin typeface="Consolas"/>
              <a:ea typeface="Consolas"/>
              <a:cs typeface="Consolas"/>
              <a:sym typeface="Consolas"/>
            </a:endParaRPr>
          </a:p>
          <a:p>
            <a:pPr indent="0" lvl="0" marL="0" rtl="0" algn="l">
              <a:spcBef>
                <a:spcPts val="0"/>
              </a:spcBef>
              <a:spcAft>
                <a:spcPts val="0"/>
              </a:spcAft>
              <a:buNone/>
            </a:pPr>
            <a:r>
              <a:rPr lang="en" sz="900">
                <a:solidFill>
                  <a:srgbClr val="404040"/>
                </a:solidFill>
                <a:latin typeface="Consolas"/>
                <a:ea typeface="Consolas"/>
                <a:cs typeface="Consolas"/>
                <a:sym typeface="Consolas"/>
              </a:rPr>
              <a:t> </a:t>
            </a:r>
            <a:r>
              <a:rPr b="1" lang="en" sz="900">
                <a:solidFill>
                  <a:srgbClr val="007020"/>
                </a:solidFill>
                <a:latin typeface="Consolas"/>
                <a:ea typeface="Consolas"/>
                <a:cs typeface="Consolas"/>
                <a:sym typeface="Consolas"/>
              </a:rPr>
              <a:t>struct</a:t>
            </a:r>
            <a:r>
              <a:rPr lang="en" sz="900">
                <a:solidFill>
                  <a:srgbClr val="404040"/>
                </a:solidFill>
                <a:latin typeface="Consolas"/>
                <a:ea typeface="Consolas"/>
                <a:cs typeface="Consolas"/>
                <a:sym typeface="Consolas"/>
              </a:rPr>
              <a:t> { </a:t>
            </a:r>
            <a:r>
              <a:rPr i="1" lang="en" sz="900">
                <a:solidFill>
                  <a:srgbClr val="408090"/>
                </a:solidFill>
                <a:latin typeface="Consolas"/>
                <a:ea typeface="Consolas"/>
                <a:cs typeface="Consolas"/>
                <a:sym typeface="Consolas"/>
              </a:rPr>
              <a:t>/* anonymous struct used by BPF_MAP_CREATE command */</a:t>
            </a:r>
            <a:endParaRPr sz="900">
              <a:solidFill>
                <a:srgbClr val="404040"/>
              </a:solidFill>
              <a:latin typeface="Consolas"/>
              <a:ea typeface="Consolas"/>
              <a:cs typeface="Consolas"/>
              <a:sym typeface="Consolas"/>
            </a:endParaRPr>
          </a:p>
          <a:p>
            <a:pPr indent="0" lvl="0" marL="0" rtl="0" algn="l">
              <a:spcBef>
                <a:spcPts val="0"/>
              </a:spcBef>
              <a:spcAft>
                <a:spcPts val="0"/>
              </a:spcAft>
              <a:buNone/>
            </a:pPr>
            <a:r>
              <a:rPr lang="en" sz="900">
                <a:solidFill>
                  <a:srgbClr val="404040"/>
                </a:solidFill>
                <a:latin typeface="Consolas"/>
                <a:ea typeface="Consolas"/>
                <a:cs typeface="Consolas"/>
                <a:sym typeface="Consolas"/>
              </a:rPr>
              <a:t>        __u32   map_type;       </a:t>
            </a:r>
            <a:r>
              <a:rPr i="1" lang="en" sz="900">
                <a:solidFill>
                  <a:srgbClr val="408090"/>
                </a:solidFill>
                <a:latin typeface="Consolas"/>
                <a:ea typeface="Consolas"/>
                <a:cs typeface="Consolas"/>
                <a:sym typeface="Consolas"/>
              </a:rPr>
              <a:t>/* one of enum bpf_map_type */</a:t>
            </a:r>
            <a:endParaRPr sz="900">
              <a:solidFill>
                <a:srgbClr val="404040"/>
              </a:solidFill>
              <a:latin typeface="Consolas"/>
              <a:ea typeface="Consolas"/>
              <a:cs typeface="Consolas"/>
              <a:sym typeface="Consolas"/>
            </a:endParaRPr>
          </a:p>
          <a:p>
            <a:pPr indent="0" lvl="0" marL="0" rtl="0" algn="l">
              <a:spcBef>
                <a:spcPts val="0"/>
              </a:spcBef>
              <a:spcAft>
                <a:spcPts val="0"/>
              </a:spcAft>
              <a:buNone/>
            </a:pPr>
            <a:r>
              <a:rPr lang="en" sz="900">
                <a:solidFill>
                  <a:srgbClr val="404040"/>
                </a:solidFill>
                <a:latin typeface="Consolas"/>
                <a:ea typeface="Consolas"/>
                <a:cs typeface="Consolas"/>
                <a:sym typeface="Consolas"/>
              </a:rPr>
              <a:t>        __u32   key_size;       </a:t>
            </a:r>
            <a:r>
              <a:rPr i="1" lang="en" sz="900">
                <a:solidFill>
                  <a:srgbClr val="408090"/>
                </a:solidFill>
                <a:latin typeface="Consolas"/>
                <a:ea typeface="Consolas"/>
                <a:cs typeface="Consolas"/>
                <a:sym typeface="Consolas"/>
              </a:rPr>
              <a:t>/* size of key in bytes */</a:t>
            </a:r>
            <a:endParaRPr sz="900">
              <a:solidFill>
                <a:srgbClr val="404040"/>
              </a:solidFill>
              <a:latin typeface="Consolas"/>
              <a:ea typeface="Consolas"/>
              <a:cs typeface="Consolas"/>
              <a:sym typeface="Consolas"/>
            </a:endParaRPr>
          </a:p>
          <a:p>
            <a:pPr indent="0" lvl="0" marL="0" rtl="0" algn="l">
              <a:spcBef>
                <a:spcPts val="0"/>
              </a:spcBef>
              <a:spcAft>
                <a:spcPts val="0"/>
              </a:spcAft>
              <a:buNone/>
            </a:pPr>
            <a:r>
              <a:rPr lang="en" sz="900">
                <a:solidFill>
                  <a:srgbClr val="404040"/>
                </a:solidFill>
                <a:latin typeface="Consolas"/>
                <a:ea typeface="Consolas"/>
                <a:cs typeface="Consolas"/>
                <a:sym typeface="Consolas"/>
              </a:rPr>
              <a:t>        __u32   value_size;     </a:t>
            </a:r>
            <a:r>
              <a:rPr i="1" lang="en" sz="900">
                <a:solidFill>
                  <a:srgbClr val="408090"/>
                </a:solidFill>
                <a:latin typeface="Consolas"/>
                <a:ea typeface="Consolas"/>
                <a:cs typeface="Consolas"/>
                <a:sym typeface="Consolas"/>
              </a:rPr>
              <a:t>/* size of value in bytes */</a:t>
            </a:r>
            <a:endParaRPr sz="900">
              <a:solidFill>
                <a:srgbClr val="404040"/>
              </a:solidFill>
              <a:latin typeface="Consolas"/>
              <a:ea typeface="Consolas"/>
              <a:cs typeface="Consolas"/>
              <a:sym typeface="Consolas"/>
            </a:endParaRPr>
          </a:p>
          <a:p>
            <a:pPr indent="0" lvl="0" marL="0" rtl="0" algn="l">
              <a:spcBef>
                <a:spcPts val="0"/>
              </a:spcBef>
              <a:spcAft>
                <a:spcPts val="0"/>
              </a:spcAft>
              <a:buNone/>
            </a:pPr>
            <a:r>
              <a:rPr lang="en" sz="900">
                <a:solidFill>
                  <a:srgbClr val="404040"/>
                </a:solidFill>
                <a:latin typeface="Consolas"/>
                <a:ea typeface="Consolas"/>
                <a:cs typeface="Consolas"/>
                <a:sym typeface="Consolas"/>
              </a:rPr>
              <a:t>        __u32   max_entries;    </a:t>
            </a:r>
            <a:r>
              <a:rPr i="1" lang="en" sz="900">
                <a:solidFill>
                  <a:srgbClr val="408090"/>
                </a:solidFill>
                <a:latin typeface="Consolas"/>
                <a:ea typeface="Consolas"/>
                <a:cs typeface="Consolas"/>
                <a:sym typeface="Consolas"/>
              </a:rPr>
              <a:t>/* max number of entries in a map */</a:t>
            </a:r>
            <a:endParaRPr sz="900">
              <a:solidFill>
                <a:srgbClr val="404040"/>
              </a:solidFill>
              <a:latin typeface="Consolas"/>
              <a:ea typeface="Consolas"/>
              <a:cs typeface="Consolas"/>
              <a:sym typeface="Consolas"/>
            </a:endParaRPr>
          </a:p>
          <a:p>
            <a:pPr indent="0" lvl="0" marL="0" rtl="0" algn="l">
              <a:spcBef>
                <a:spcPts val="0"/>
              </a:spcBef>
              <a:spcAft>
                <a:spcPts val="0"/>
              </a:spcAft>
              <a:buNone/>
            </a:pPr>
            <a:r>
              <a:rPr lang="en" sz="900">
                <a:solidFill>
                  <a:srgbClr val="404040"/>
                </a:solidFill>
                <a:latin typeface="Consolas"/>
                <a:ea typeface="Consolas"/>
                <a:cs typeface="Consolas"/>
                <a:sym typeface="Consolas"/>
              </a:rPr>
              <a:t>        __u32   map_flags;      </a:t>
            </a:r>
            <a:r>
              <a:rPr i="1" lang="en" sz="900">
                <a:solidFill>
                  <a:srgbClr val="408090"/>
                </a:solidFill>
                <a:latin typeface="Consolas"/>
                <a:ea typeface="Consolas"/>
                <a:cs typeface="Consolas"/>
                <a:sym typeface="Consolas"/>
              </a:rPr>
              <a:t>/* prealloc or not */</a:t>
            </a:r>
            <a:endParaRPr sz="900">
              <a:solidFill>
                <a:srgbClr val="404040"/>
              </a:solidFill>
              <a:latin typeface="Consolas"/>
              <a:ea typeface="Consolas"/>
              <a:cs typeface="Consolas"/>
              <a:sym typeface="Consolas"/>
            </a:endParaRPr>
          </a:p>
          <a:p>
            <a:pPr indent="0" lvl="0" marL="0" rtl="0" algn="l">
              <a:spcBef>
                <a:spcPts val="0"/>
              </a:spcBef>
              <a:spcAft>
                <a:spcPts val="0"/>
              </a:spcAft>
              <a:buNone/>
            </a:pPr>
            <a:r>
              <a:rPr lang="en" sz="900">
                <a:solidFill>
                  <a:srgbClr val="404040"/>
                </a:solidFill>
                <a:latin typeface="Consolas"/>
                <a:ea typeface="Consolas"/>
                <a:cs typeface="Consolas"/>
                <a:sym typeface="Consolas"/>
              </a:rPr>
              <a:t> };</a:t>
            </a:r>
            <a:endParaRPr sz="900">
              <a:solidFill>
                <a:srgbClr val="404040"/>
              </a:solidFill>
              <a:latin typeface="Consolas"/>
              <a:ea typeface="Consolas"/>
              <a:cs typeface="Consolas"/>
              <a:sym typeface="Consolas"/>
            </a:endParaRPr>
          </a:p>
          <a:p>
            <a:pPr indent="0" lvl="0" marL="0" marR="114300" rtl="0" algn="l">
              <a:lnSpc>
                <a:spcPct val="140000"/>
              </a:lnSpc>
              <a:spcBef>
                <a:spcPts val="0"/>
              </a:spcBef>
              <a:spcAft>
                <a:spcPts val="0"/>
              </a:spcAft>
              <a:buNone/>
            </a:pPr>
            <a:r>
              <a:rPr lang="en" sz="900">
                <a:solidFill>
                  <a:srgbClr val="404040"/>
                </a:solidFill>
                <a:latin typeface="Consolas"/>
                <a:ea typeface="Consolas"/>
                <a:cs typeface="Consolas"/>
                <a:sym typeface="Consolas"/>
              </a:rPr>
              <a:t>}</a:t>
            </a:r>
            <a:endParaRPr/>
          </a:p>
        </p:txBody>
      </p:sp>
      <p:sp>
        <p:nvSpPr>
          <p:cNvPr id="395" name="Google Shape;395;p4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51C75"/>
                </a:solidFill>
              </a:rPr>
              <a:t>eBPF Map types</a:t>
            </a:r>
            <a:endParaRPr>
              <a:solidFill>
                <a:srgbClr val="351C75"/>
              </a:solidFill>
            </a:endParaRPr>
          </a:p>
        </p:txBody>
      </p:sp>
      <p:sp>
        <p:nvSpPr>
          <p:cNvPr id="401" name="Google Shape;401;p4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sz="1150">
                <a:solidFill>
                  <a:schemeClr val="dk1"/>
                </a:solidFill>
                <a:highlight>
                  <a:schemeClr val="lt1"/>
                </a:highlight>
              </a:rPr>
              <a:t>libbpf/include/uapi/linux/bpf.h</a:t>
            </a:r>
            <a:endParaRPr>
              <a:solidFill>
                <a:schemeClr val="dk1"/>
              </a:solidFill>
              <a:highlight>
                <a:schemeClr val="lt1"/>
              </a:highlight>
            </a:endParaRPr>
          </a:p>
        </p:txBody>
      </p:sp>
      <p:sp>
        <p:nvSpPr>
          <p:cNvPr id="402" name="Google Shape;402;p47"/>
          <p:cNvSpPr txBox="1"/>
          <p:nvPr/>
        </p:nvSpPr>
        <p:spPr>
          <a:xfrm>
            <a:off x="589200" y="1538875"/>
            <a:ext cx="4491900" cy="3029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950">
                <a:solidFill>
                  <a:schemeClr val="dk1"/>
                </a:solidFill>
              </a:rPr>
              <a:t>BPF_MAP_TYPE_UNSPEC</a:t>
            </a:r>
            <a:endParaRPr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sz="950">
                <a:solidFill>
                  <a:schemeClr val="dk1"/>
                </a:solidFill>
              </a:rPr>
              <a:t>BPF_MAP_TYPE_HASH</a:t>
            </a:r>
            <a:endParaRPr b="1"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sz="950">
                <a:solidFill>
                  <a:schemeClr val="dk1"/>
                </a:solidFill>
              </a:rPr>
              <a:t>BPF_MAP_TYPE_ARRAY</a:t>
            </a:r>
            <a:endParaRPr b="1"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950">
                <a:solidFill>
                  <a:schemeClr val="dk1"/>
                </a:solidFill>
              </a:rPr>
              <a:t>BPF_MAP_TYPE_PROG_ARRAY</a:t>
            </a:r>
            <a:endParaRPr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950">
                <a:solidFill>
                  <a:schemeClr val="dk1"/>
                </a:solidFill>
              </a:rPr>
              <a:t>BPF_MAP_TYPE_PERF_EVENT_ARRAY</a:t>
            </a:r>
            <a:endParaRPr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950">
                <a:solidFill>
                  <a:schemeClr val="dk1"/>
                </a:solidFill>
              </a:rPr>
              <a:t>BPF_MAP_TYPE_PERCPU_HASH</a:t>
            </a:r>
            <a:endParaRPr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950">
                <a:solidFill>
                  <a:schemeClr val="dk1"/>
                </a:solidFill>
              </a:rPr>
              <a:t>BPF_MAP_TYPE_PERCPU_ARRAY</a:t>
            </a:r>
            <a:endParaRPr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950">
                <a:solidFill>
                  <a:schemeClr val="dk1"/>
                </a:solidFill>
              </a:rPr>
              <a:t>BPF_MAP_TYPE_STACK_TRACE</a:t>
            </a:r>
            <a:endParaRPr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950">
                <a:solidFill>
                  <a:schemeClr val="dk1"/>
                </a:solidFill>
              </a:rPr>
              <a:t>BPF_MAP_TYPE_CGROUP_ARRAY</a:t>
            </a:r>
            <a:endParaRPr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950">
                <a:solidFill>
                  <a:schemeClr val="dk1"/>
                </a:solidFill>
              </a:rPr>
              <a:t>BPF_MAP_TYPE_LRU_HASH</a:t>
            </a:r>
            <a:endParaRPr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950">
                <a:solidFill>
                  <a:schemeClr val="dk1"/>
                </a:solidFill>
              </a:rPr>
              <a:t>BPF_MAP_TYPE_LRU_PERCPU_HASH</a:t>
            </a:r>
            <a:endParaRPr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950">
                <a:solidFill>
                  <a:schemeClr val="dk1"/>
                </a:solidFill>
              </a:rPr>
              <a:t>BPF_MAP_TYPE_LPM_TRIE</a:t>
            </a:r>
            <a:endParaRPr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950">
                <a:solidFill>
                  <a:schemeClr val="dk1"/>
                </a:solidFill>
              </a:rPr>
              <a:t>BPF_MAP_TYPE_ARRAY_OF_MAPS</a:t>
            </a:r>
            <a:endParaRPr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950">
                <a:solidFill>
                  <a:schemeClr val="dk1"/>
                </a:solidFill>
              </a:rPr>
              <a:t>BPF_MAP_TYPE_HASH_OF_MAPS</a:t>
            </a:r>
            <a:endParaRPr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950">
                <a:solidFill>
                  <a:schemeClr val="dk1"/>
                </a:solidFill>
              </a:rPr>
              <a:t>BPF_MAP_TYPE_DEVMAP</a:t>
            </a:r>
            <a:endParaRPr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950">
                <a:solidFill>
                  <a:schemeClr val="dk1"/>
                </a:solidFill>
              </a:rPr>
              <a:t>BPF_MAP_TYPE_SOCKMAP</a:t>
            </a:r>
            <a:endParaRPr sz="950">
              <a:solidFill>
                <a:schemeClr val="dk1"/>
              </a:solidFill>
            </a:endParaRPr>
          </a:p>
          <a:p>
            <a:pPr indent="0" lvl="0" marL="0" rtl="0" algn="l">
              <a:spcBef>
                <a:spcPts val="0"/>
              </a:spcBef>
              <a:spcAft>
                <a:spcPts val="0"/>
              </a:spcAft>
              <a:buNone/>
            </a:pPr>
            <a:r>
              <a:t/>
            </a:r>
            <a:endParaRPr sz="1000"/>
          </a:p>
        </p:txBody>
      </p:sp>
      <p:sp>
        <p:nvSpPr>
          <p:cNvPr id="403" name="Google Shape;403;p47"/>
          <p:cNvSpPr txBox="1"/>
          <p:nvPr/>
        </p:nvSpPr>
        <p:spPr>
          <a:xfrm>
            <a:off x="3500650" y="1538950"/>
            <a:ext cx="3992700" cy="3107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950">
                <a:solidFill>
                  <a:schemeClr val="dk1"/>
                </a:solidFill>
              </a:rPr>
              <a:t>BPF_MAP_TYPE_CPUMAP</a:t>
            </a:r>
            <a:endParaRPr sz="950">
              <a:solidFill>
                <a:schemeClr val="dk1"/>
              </a:solidFill>
            </a:endParaRPr>
          </a:p>
          <a:p>
            <a:pPr indent="0" lvl="0" marL="0" rtl="0" algn="l">
              <a:lnSpc>
                <a:spcPct val="115000"/>
              </a:lnSpc>
              <a:spcBef>
                <a:spcPts val="0"/>
              </a:spcBef>
              <a:spcAft>
                <a:spcPts val="0"/>
              </a:spcAft>
              <a:buNone/>
            </a:pPr>
            <a:r>
              <a:rPr lang="en" sz="950">
                <a:solidFill>
                  <a:schemeClr val="dk1"/>
                </a:solidFill>
              </a:rPr>
              <a:t>BPF_MAP_TYPE_XSKMAP</a:t>
            </a:r>
            <a:endParaRPr sz="950">
              <a:solidFill>
                <a:schemeClr val="dk1"/>
              </a:solidFill>
            </a:endParaRPr>
          </a:p>
          <a:p>
            <a:pPr indent="0" lvl="0" marL="0" rtl="0" algn="l">
              <a:lnSpc>
                <a:spcPct val="115000"/>
              </a:lnSpc>
              <a:spcBef>
                <a:spcPts val="0"/>
              </a:spcBef>
              <a:spcAft>
                <a:spcPts val="0"/>
              </a:spcAft>
              <a:buNone/>
            </a:pPr>
            <a:r>
              <a:rPr lang="en" sz="950">
                <a:solidFill>
                  <a:schemeClr val="dk1"/>
                </a:solidFill>
              </a:rPr>
              <a:t>BPF_MAP_TYPE_SOCKHASH</a:t>
            </a:r>
            <a:endParaRPr sz="950">
              <a:solidFill>
                <a:schemeClr val="dk1"/>
              </a:solidFill>
            </a:endParaRPr>
          </a:p>
          <a:p>
            <a:pPr indent="0" lvl="0" marL="0" rtl="0" algn="l">
              <a:lnSpc>
                <a:spcPct val="115000"/>
              </a:lnSpc>
              <a:spcBef>
                <a:spcPts val="0"/>
              </a:spcBef>
              <a:spcAft>
                <a:spcPts val="0"/>
              </a:spcAft>
              <a:buNone/>
            </a:pPr>
            <a:r>
              <a:rPr lang="en" sz="950">
                <a:solidFill>
                  <a:schemeClr val="dk1"/>
                </a:solidFill>
              </a:rPr>
              <a:t>BPF_MAP_TYPE_CGROUP_STORAGE</a:t>
            </a:r>
            <a:endParaRPr sz="950">
              <a:solidFill>
                <a:schemeClr val="dk1"/>
              </a:solidFill>
            </a:endParaRPr>
          </a:p>
          <a:p>
            <a:pPr indent="0" lvl="0" marL="0" rtl="0" algn="l">
              <a:lnSpc>
                <a:spcPct val="115000"/>
              </a:lnSpc>
              <a:spcBef>
                <a:spcPts val="0"/>
              </a:spcBef>
              <a:spcAft>
                <a:spcPts val="0"/>
              </a:spcAft>
              <a:buNone/>
            </a:pPr>
            <a:r>
              <a:rPr lang="en" sz="950">
                <a:solidFill>
                  <a:schemeClr val="dk1"/>
                </a:solidFill>
              </a:rPr>
              <a:t>BPF_MAP_TYPE_REUSEPORT_SOCKARRAY</a:t>
            </a:r>
            <a:endParaRPr sz="950">
              <a:solidFill>
                <a:schemeClr val="dk1"/>
              </a:solidFill>
            </a:endParaRPr>
          </a:p>
          <a:p>
            <a:pPr indent="0" lvl="0" marL="0" rtl="0" algn="l">
              <a:lnSpc>
                <a:spcPct val="115000"/>
              </a:lnSpc>
              <a:spcBef>
                <a:spcPts val="0"/>
              </a:spcBef>
              <a:spcAft>
                <a:spcPts val="0"/>
              </a:spcAft>
              <a:buNone/>
            </a:pPr>
            <a:r>
              <a:rPr lang="en" sz="950">
                <a:solidFill>
                  <a:schemeClr val="dk1"/>
                </a:solidFill>
              </a:rPr>
              <a:t>BPF_MAP_TYPE_PERCPU_CGROUP_STORAGE</a:t>
            </a:r>
            <a:endParaRPr sz="950">
              <a:solidFill>
                <a:schemeClr val="dk1"/>
              </a:solidFill>
            </a:endParaRPr>
          </a:p>
          <a:p>
            <a:pPr indent="0" lvl="0" marL="0" rtl="0" algn="l">
              <a:lnSpc>
                <a:spcPct val="115000"/>
              </a:lnSpc>
              <a:spcBef>
                <a:spcPts val="0"/>
              </a:spcBef>
              <a:spcAft>
                <a:spcPts val="0"/>
              </a:spcAft>
              <a:buNone/>
            </a:pPr>
            <a:r>
              <a:rPr lang="en" sz="950">
                <a:solidFill>
                  <a:schemeClr val="dk1"/>
                </a:solidFill>
              </a:rPr>
              <a:t>BPF_MAP_TYPE_QUEUE</a:t>
            </a:r>
            <a:endParaRPr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950">
                <a:solidFill>
                  <a:schemeClr val="dk1"/>
                </a:solidFill>
              </a:rPr>
              <a:t>BPF_MAP_TYPE_STACK</a:t>
            </a:r>
            <a:endParaRPr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950">
                <a:solidFill>
                  <a:schemeClr val="dk1"/>
                </a:solidFill>
              </a:rPr>
              <a:t>BPF_MAP_TYPE_SK_STORAGE</a:t>
            </a:r>
            <a:endParaRPr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950">
                <a:solidFill>
                  <a:schemeClr val="dk1"/>
                </a:solidFill>
              </a:rPr>
              <a:t>BPF_MAP_TYPE_DEVMAP_HASH</a:t>
            </a:r>
            <a:endParaRPr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950">
                <a:solidFill>
                  <a:schemeClr val="dk1"/>
                </a:solidFill>
              </a:rPr>
              <a:t>BPF_MAP_TYPE_STRUCT_OPS</a:t>
            </a:r>
            <a:endParaRPr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sz="950">
                <a:solidFill>
                  <a:schemeClr val="dk1"/>
                </a:solidFill>
              </a:rPr>
              <a:t>BPF_MAP_TYPE_RINGBUF</a:t>
            </a:r>
            <a:endParaRPr b="1"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950">
                <a:solidFill>
                  <a:schemeClr val="dk1"/>
                </a:solidFill>
              </a:rPr>
              <a:t>BPF_MAP_TYPE_INODE_STORAGE</a:t>
            </a:r>
            <a:endParaRPr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950">
                <a:solidFill>
                  <a:schemeClr val="dk1"/>
                </a:solidFill>
              </a:rPr>
              <a:t>BPF_MAP_TYPE_TASK_STORAGE</a:t>
            </a:r>
            <a:endParaRPr sz="95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950">
                <a:solidFill>
                  <a:schemeClr val="dk1"/>
                </a:solidFill>
              </a:rPr>
              <a:t>BPF_MAP_TYPE_BLOOM_FILTER</a:t>
            </a:r>
            <a:endParaRPr sz="950">
              <a:solidFill>
                <a:schemeClr val="dk1"/>
              </a:solidFill>
            </a:endParaRPr>
          </a:p>
          <a:p>
            <a:pPr indent="0" lvl="0" marL="0" rtl="0" algn="l">
              <a:spcBef>
                <a:spcPts val="0"/>
              </a:spcBef>
              <a:spcAft>
                <a:spcPts val="0"/>
              </a:spcAft>
              <a:buClr>
                <a:schemeClr val="dk1"/>
              </a:buClr>
              <a:buSzPts val="1100"/>
              <a:buFont typeface="Arial"/>
              <a:buNone/>
            </a:pPr>
            <a:r>
              <a:t/>
            </a:r>
            <a:endParaRPr sz="1000">
              <a:solidFill>
                <a:schemeClr val="dk1"/>
              </a:solidFill>
            </a:endParaRPr>
          </a:p>
          <a:p>
            <a:pPr indent="0" lvl="0" marL="0" rtl="0" algn="l">
              <a:spcBef>
                <a:spcPts val="0"/>
              </a:spcBef>
              <a:spcAft>
                <a:spcPts val="0"/>
              </a:spcAft>
              <a:buNone/>
            </a:pPr>
            <a:r>
              <a:t/>
            </a:r>
            <a:endParaRPr sz="1600"/>
          </a:p>
        </p:txBody>
      </p:sp>
      <p:sp>
        <p:nvSpPr>
          <p:cNvPr id="404" name="Google Shape;404;p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51C75"/>
                </a:solidFill>
              </a:rPr>
              <a:t>Code Overview</a:t>
            </a:r>
            <a:endParaRPr>
              <a:solidFill>
                <a:srgbClr val="351C75"/>
              </a:solidFill>
            </a:endParaRPr>
          </a:p>
        </p:txBody>
      </p:sp>
      <p:sp>
        <p:nvSpPr>
          <p:cNvPr id="410" name="Google Shape;410;p4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a:solidFill>
                  <a:schemeClr val="dk1"/>
                </a:solidFill>
              </a:rPr>
              <a:t>https://github.com/ppnaik1890/eBPF-HandsOn</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Two examples</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tut01: Drop all ssh traffic</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tut02: Leverage the above and learn about ebpf maps (count the no.of dropped packets)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Run on:</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VM: pre-installed packages</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baremetal (your machine): manual setup</a:t>
            </a:r>
            <a:endParaRPr>
              <a:solidFill>
                <a:schemeClr val="dk1"/>
              </a:solidFill>
            </a:endParaRPr>
          </a:p>
        </p:txBody>
      </p:sp>
      <p:sp>
        <p:nvSpPr>
          <p:cNvPr id="411" name="Google Shape;411;p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4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51C75"/>
                </a:solidFill>
              </a:rPr>
              <a:t>Code </a:t>
            </a:r>
            <a:r>
              <a:rPr lang="en">
                <a:solidFill>
                  <a:srgbClr val="351C75"/>
                </a:solidFill>
              </a:rPr>
              <a:t>Exercise</a:t>
            </a:r>
            <a:endParaRPr>
              <a:solidFill>
                <a:srgbClr val="351C75"/>
              </a:solidFill>
            </a:endParaRPr>
          </a:p>
        </p:txBody>
      </p:sp>
      <p:sp>
        <p:nvSpPr>
          <p:cNvPr id="417" name="Google Shape;417;p49"/>
          <p:cNvSpPr txBox="1"/>
          <p:nvPr>
            <p:ph idx="1" type="body"/>
          </p:nvPr>
        </p:nvSpPr>
        <p:spPr>
          <a:xfrm>
            <a:off x="568250" y="1152475"/>
            <a:ext cx="74748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Write an XDP program which stores and maintains the list of remote TCP ports with which your system interacts with and then write a user program to display the list of those TCP ports</a:t>
            </a:r>
            <a:endParaRPr>
              <a:solidFill>
                <a:schemeClr val="dk1"/>
              </a:solidFill>
            </a:endParaRPr>
          </a:p>
          <a:p>
            <a:pPr indent="-342900" lvl="0" marL="457200" rtl="0" algn="l">
              <a:spcBef>
                <a:spcPts val="1600"/>
              </a:spcBef>
              <a:spcAft>
                <a:spcPts val="0"/>
              </a:spcAft>
              <a:buClr>
                <a:schemeClr val="dk1"/>
              </a:buClr>
              <a:buSzPts val="1800"/>
              <a:buChar char="●"/>
            </a:pPr>
            <a:r>
              <a:rPr lang="en">
                <a:solidFill>
                  <a:schemeClr val="dk1"/>
                </a:solidFill>
              </a:rPr>
              <a:t>Hints:</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Write an XDP program to parse source ports of incoming packet and store distinct source ports in an eBPF map.</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Write a user program to load and attach the XDP program and then read distinct source ports from the eBPF map. </a:t>
            </a:r>
            <a:endParaRPr>
              <a:solidFill>
                <a:schemeClr val="dk1"/>
              </a:solidFill>
            </a:endParaRPr>
          </a:p>
        </p:txBody>
      </p:sp>
      <p:sp>
        <p:nvSpPr>
          <p:cNvPr id="418" name="Google Shape;418;p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51C75"/>
                </a:solidFill>
              </a:rPr>
              <a:t>What’s More - BPF tail calls</a:t>
            </a:r>
            <a:endParaRPr>
              <a:solidFill>
                <a:srgbClr val="351C75"/>
              </a:solidFill>
            </a:endParaRPr>
          </a:p>
        </p:txBody>
      </p:sp>
      <p:sp>
        <p:nvSpPr>
          <p:cNvPr id="424" name="Google Shape;424;p5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a:solidFill>
                  <a:schemeClr val="dk1"/>
                </a:solidFill>
              </a:rPr>
              <a:t>Mechanism that allows one BPF program to call another, without returning back to the old program.</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Uses the same stack frame leading to minimal overheads.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Only programs of the same type can be tail called.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User space program populates a special map of type BPF_MAP_TYPE_PROG_ARRAY</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File descriptors of </a:t>
            </a:r>
            <a:r>
              <a:rPr lang="en">
                <a:solidFill>
                  <a:schemeClr val="dk1"/>
                </a:solidFill>
              </a:rPr>
              <a:t>various BPF programs to be tail called are store in the map by a user space program</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bpf_tail_call() is a helper used inside of a BPF program to make the switch to another BPF program by passing a map of type specified above and a key.</a:t>
            </a:r>
            <a:r>
              <a:rPr lang="en">
                <a:solidFill>
                  <a:schemeClr val="dk1"/>
                </a:solidFill>
              </a:rPr>
              <a:t> </a:t>
            </a:r>
            <a:endParaRPr>
              <a:solidFill>
                <a:schemeClr val="dk1"/>
              </a:solidFill>
            </a:endParaRPr>
          </a:p>
        </p:txBody>
      </p:sp>
      <p:sp>
        <p:nvSpPr>
          <p:cNvPr id="425" name="Google Shape;425;p5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5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51C75"/>
                </a:solidFill>
              </a:rPr>
              <a:t>What’s more - Redirecting packets to CPU cores</a:t>
            </a:r>
            <a:endParaRPr>
              <a:solidFill>
                <a:srgbClr val="351C75"/>
              </a:solidFill>
            </a:endParaRPr>
          </a:p>
        </p:txBody>
      </p:sp>
      <p:sp>
        <p:nvSpPr>
          <p:cNvPr id="431" name="Google Shape;431;p5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a:solidFill>
                  <a:schemeClr val="dk1"/>
                </a:solidFill>
              </a:rPr>
              <a:t>Packets can be redirected to different CPU cores at XDP for further network stack processing.</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A user space program populates a map of type BPF_MAP_TYPE_CPUMAP which contains references to CPUs to which the packet is to be redirected.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The helper bpf_redirect_map() takes in a reference to a map of type BPF_MAP_TYPE_CPUMAP, and a key.</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The helper is used in the XDP program to redirect raw packets to CPU cores for further processing.</a:t>
            </a:r>
            <a:endParaRPr>
              <a:solidFill>
                <a:schemeClr val="dk1"/>
              </a:solidFill>
            </a:endParaRPr>
          </a:p>
        </p:txBody>
      </p:sp>
      <p:sp>
        <p:nvSpPr>
          <p:cNvPr id="432" name="Google Shape;432;p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5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51C75"/>
                </a:solidFill>
              </a:rPr>
              <a:t>eBPF Observability</a:t>
            </a:r>
            <a:endParaRPr>
              <a:solidFill>
                <a:srgbClr val="351C75"/>
              </a:solidFill>
            </a:endParaRPr>
          </a:p>
        </p:txBody>
      </p:sp>
      <p:sp>
        <p:nvSpPr>
          <p:cNvPr id="438" name="Google Shape;438;p5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a:solidFill>
                  <a:schemeClr val="dk1"/>
                </a:solidFill>
              </a:rPr>
              <a:t>Cilium </a:t>
            </a:r>
            <a:endParaRPr>
              <a:solidFill>
                <a:schemeClr val="dk1"/>
              </a:solidFill>
            </a:endParaRPr>
          </a:p>
        </p:txBody>
      </p:sp>
      <p:pic>
        <p:nvPicPr>
          <p:cNvPr id="439" name="Google Shape;439;p52"/>
          <p:cNvPicPr preferRelativeResize="0"/>
          <p:nvPr/>
        </p:nvPicPr>
        <p:blipFill>
          <a:blip r:embed="rId3">
            <a:alphaModFix/>
          </a:blip>
          <a:stretch>
            <a:fillRect/>
          </a:stretch>
        </p:blipFill>
        <p:spPr>
          <a:xfrm>
            <a:off x="880050" y="1640599"/>
            <a:ext cx="4221852" cy="2824299"/>
          </a:xfrm>
          <a:prstGeom prst="rect">
            <a:avLst/>
          </a:prstGeom>
          <a:noFill/>
          <a:ln>
            <a:noFill/>
          </a:ln>
        </p:spPr>
      </p:pic>
      <p:sp>
        <p:nvSpPr>
          <p:cNvPr id="440" name="Google Shape;440;p52"/>
          <p:cNvSpPr txBox="1"/>
          <p:nvPr/>
        </p:nvSpPr>
        <p:spPr>
          <a:xfrm>
            <a:off x="5462375" y="1677525"/>
            <a:ext cx="30918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
              <a:t>Agent on each node</a:t>
            </a:r>
            <a:endParaRPr/>
          </a:p>
          <a:p>
            <a:pPr indent="-317500" lvl="0" marL="457200" rtl="0" algn="l">
              <a:spcBef>
                <a:spcPts val="0"/>
              </a:spcBef>
              <a:spcAft>
                <a:spcPts val="0"/>
              </a:spcAft>
              <a:buSzPts val="1400"/>
              <a:buChar char="●"/>
            </a:pPr>
            <a:r>
              <a:rPr lang="en"/>
              <a:t>Tunneling or direct routing</a:t>
            </a:r>
            <a:endParaRPr/>
          </a:p>
          <a:p>
            <a:pPr indent="-317500" lvl="0" marL="457200" rtl="0" algn="l">
              <a:spcBef>
                <a:spcPts val="0"/>
              </a:spcBef>
              <a:spcAft>
                <a:spcPts val="0"/>
              </a:spcAft>
              <a:buSzPts val="1400"/>
              <a:buChar char="●"/>
            </a:pPr>
            <a:r>
              <a:rPr lang="en"/>
              <a:t>Kube-proxy replacement</a:t>
            </a:r>
            <a:endParaRPr/>
          </a:p>
        </p:txBody>
      </p:sp>
      <p:sp>
        <p:nvSpPr>
          <p:cNvPr id="441" name="Google Shape;441;p52"/>
          <p:cNvSpPr txBox="1"/>
          <p:nvPr/>
        </p:nvSpPr>
        <p:spPr>
          <a:xfrm>
            <a:off x="311700" y="4859300"/>
            <a:ext cx="64608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Source</a:t>
            </a:r>
            <a:r>
              <a:rPr lang="en" sz="1000"/>
              <a:t>: https://www.youtube.com/watch?v=yQoVOumoY5k&amp;ab_channel=Civo</a:t>
            </a:r>
            <a:endParaRPr sz="1000"/>
          </a:p>
        </p:txBody>
      </p:sp>
      <p:sp>
        <p:nvSpPr>
          <p:cNvPr id="442" name="Google Shape;442;p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5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51C75"/>
                </a:solidFill>
              </a:rPr>
              <a:t>eBPF Observability</a:t>
            </a:r>
            <a:endParaRPr>
              <a:solidFill>
                <a:srgbClr val="351C75"/>
              </a:solidFill>
            </a:endParaRPr>
          </a:p>
        </p:txBody>
      </p:sp>
      <p:sp>
        <p:nvSpPr>
          <p:cNvPr id="448" name="Google Shape;448;p53"/>
          <p:cNvSpPr txBox="1"/>
          <p:nvPr>
            <p:ph idx="1" type="body"/>
          </p:nvPr>
        </p:nvSpPr>
        <p:spPr>
          <a:xfrm>
            <a:off x="311700" y="9238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a:solidFill>
                  <a:schemeClr val="dk1"/>
                </a:solidFill>
              </a:rPr>
              <a:t>Cilium: Hubble </a:t>
            </a:r>
            <a:endParaRPr>
              <a:solidFill>
                <a:schemeClr val="dk1"/>
              </a:solidFill>
            </a:endParaRPr>
          </a:p>
        </p:txBody>
      </p:sp>
      <p:pic>
        <p:nvPicPr>
          <p:cNvPr id="449" name="Google Shape;449;p53"/>
          <p:cNvPicPr preferRelativeResize="0"/>
          <p:nvPr/>
        </p:nvPicPr>
        <p:blipFill>
          <a:blip r:embed="rId3">
            <a:alphaModFix/>
          </a:blip>
          <a:stretch>
            <a:fillRect/>
          </a:stretch>
        </p:blipFill>
        <p:spPr>
          <a:xfrm>
            <a:off x="1143000" y="1270250"/>
            <a:ext cx="6373217" cy="1814249"/>
          </a:xfrm>
          <a:prstGeom prst="rect">
            <a:avLst/>
          </a:prstGeom>
          <a:noFill/>
          <a:ln>
            <a:noFill/>
          </a:ln>
        </p:spPr>
      </p:pic>
      <p:pic>
        <p:nvPicPr>
          <p:cNvPr id="450" name="Google Shape;450;p53"/>
          <p:cNvPicPr preferRelativeResize="0"/>
          <p:nvPr/>
        </p:nvPicPr>
        <p:blipFill>
          <a:blip r:embed="rId4">
            <a:alphaModFix/>
          </a:blip>
          <a:stretch>
            <a:fillRect/>
          </a:stretch>
        </p:blipFill>
        <p:spPr>
          <a:xfrm>
            <a:off x="2366325" y="3029100"/>
            <a:ext cx="3297725" cy="1814250"/>
          </a:xfrm>
          <a:prstGeom prst="rect">
            <a:avLst/>
          </a:prstGeom>
          <a:noFill/>
          <a:ln>
            <a:noFill/>
          </a:ln>
        </p:spPr>
      </p:pic>
      <p:sp>
        <p:nvSpPr>
          <p:cNvPr id="451" name="Google Shape;451;p53"/>
          <p:cNvSpPr txBox="1"/>
          <p:nvPr/>
        </p:nvSpPr>
        <p:spPr>
          <a:xfrm>
            <a:off x="311700" y="4859300"/>
            <a:ext cx="64608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Source: https://www.youtube.com/watch?v=yQoVOumoY5k&amp;ab_channel=Civo</a:t>
            </a:r>
            <a:endParaRPr sz="1000"/>
          </a:p>
        </p:txBody>
      </p:sp>
      <p:sp>
        <p:nvSpPr>
          <p:cNvPr id="452" name="Google Shape;452;p5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7"/>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solidFill>
                  <a:srgbClr val="351C75"/>
                </a:solidFill>
              </a:rPr>
              <a:t>Join the Slack Channel</a:t>
            </a:r>
            <a:endParaRPr>
              <a:solidFill>
                <a:srgbClr val="351C75"/>
              </a:solidFill>
            </a:endParaRPr>
          </a:p>
        </p:txBody>
      </p:sp>
      <p:sp>
        <p:nvSpPr>
          <p:cNvPr id="113" name="Google Shape;113;p27"/>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0"/>
              </a:spcAft>
              <a:buNone/>
            </a:pPr>
            <a:r>
              <a:rPr lang="en">
                <a:solidFill>
                  <a:srgbClr val="674EA7"/>
                </a:solidFill>
              </a:rPr>
              <a:t>#ebpf-handson-queries</a:t>
            </a:r>
            <a:endParaRPr>
              <a:solidFill>
                <a:srgbClr val="674EA7"/>
              </a:solidFill>
            </a:endParaRPr>
          </a:p>
          <a:p>
            <a:pPr indent="0" lvl="0" marL="0" rtl="0" algn="ctr">
              <a:spcBef>
                <a:spcPts val="0"/>
              </a:spcBef>
              <a:spcAft>
                <a:spcPts val="0"/>
              </a:spcAft>
              <a:buNone/>
            </a:pPr>
            <a:r>
              <a:t/>
            </a:r>
            <a:endParaRPr>
              <a:solidFill>
                <a:srgbClr val="674EA7"/>
              </a:solidFill>
            </a:endParaRPr>
          </a:p>
          <a:p>
            <a:pPr indent="0" lvl="0" marL="0" rtl="0" algn="ctr">
              <a:spcBef>
                <a:spcPts val="0"/>
              </a:spcBef>
              <a:spcAft>
                <a:spcPts val="0"/>
              </a:spcAft>
              <a:buNone/>
            </a:pPr>
            <a:r>
              <a:rPr lang="en">
                <a:solidFill>
                  <a:srgbClr val="674EA7"/>
                </a:solidFill>
              </a:rPr>
              <a:t>https://github.com/ppnaik1890/eBPF-HandsOn</a:t>
            </a:r>
            <a:endParaRPr>
              <a:solidFill>
                <a:srgbClr val="674EA7"/>
              </a:solidFill>
            </a:endParaRPr>
          </a:p>
        </p:txBody>
      </p:sp>
      <p:pic>
        <p:nvPicPr>
          <p:cNvPr id="114" name="Google Shape;114;p27"/>
          <p:cNvPicPr preferRelativeResize="0"/>
          <p:nvPr/>
        </p:nvPicPr>
        <p:blipFill>
          <a:blip r:embed="rId3">
            <a:alphaModFix/>
          </a:blip>
          <a:stretch>
            <a:fillRect/>
          </a:stretch>
        </p:blipFill>
        <p:spPr>
          <a:xfrm>
            <a:off x="5161900" y="851175"/>
            <a:ext cx="3575074" cy="357507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5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51C75"/>
                </a:solidFill>
              </a:rPr>
              <a:t>eBPF Observability</a:t>
            </a:r>
            <a:endParaRPr>
              <a:solidFill>
                <a:srgbClr val="351C75"/>
              </a:solidFill>
            </a:endParaRPr>
          </a:p>
        </p:txBody>
      </p:sp>
      <p:sp>
        <p:nvSpPr>
          <p:cNvPr id="458" name="Google Shape;458;p54"/>
          <p:cNvSpPr txBox="1"/>
          <p:nvPr>
            <p:ph idx="1" type="body"/>
          </p:nvPr>
        </p:nvSpPr>
        <p:spPr>
          <a:xfrm>
            <a:off x="311700" y="10762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a:solidFill>
                  <a:schemeClr val="dk1"/>
                </a:solidFill>
              </a:rPr>
              <a:t>Cilium: Hubble </a:t>
            </a:r>
            <a:endParaRPr>
              <a:solidFill>
                <a:schemeClr val="dk1"/>
              </a:solidFill>
            </a:endParaRPr>
          </a:p>
        </p:txBody>
      </p:sp>
      <p:pic>
        <p:nvPicPr>
          <p:cNvPr id="459" name="Google Shape;459;p54"/>
          <p:cNvPicPr preferRelativeResize="0"/>
          <p:nvPr/>
        </p:nvPicPr>
        <p:blipFill>
          <a:blip r:embed="rId3">
            <a:alphaModFix/>
          </a:blip>
          <a:stretch>
            <a:fillRect/>
          </a:stretch>
        </p:blipFill>
        <p:spPr>
          <a:xfrm>
            <a:off x="949475" y="1484625"/>
            <a:ext cx="6610234" cy="3416400"/>
          </a:xfrm>
          <a:prstGeom prst="rect">
            <a:avLst/>
          </a:prstGeom>
          <a:noFill/>
          <a:ln>
            <a:noFill/>
          </a:ln>
        </p:spPr>
      </p:pic>
      <p:sp>
        <p:nvSpPr>
          <p:cNvPr id="460" name="Google Shape;460;p54"/>
          <p:cNvSpPr txBox="1"/>
          <p:nvPr/>
        </p:nvSpPr>
        <p:spPr>
          <a:xfrm>
            <a:off x="311700" y="4859300"/>
            <a:ext cx="64608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Source: https://www.youtube.com/watch?v=yQoVOumoY5k&amp;ab_channel=Civo</a:t>
            </a:r>
            <a:endParaRPr sz="1000"/>
          </a:p>
        </p:txBody>
      </p:sp>
      <p:sp>
        <p:nvSpPr>
          <p:cNvPr id="461" name="Google Shape;461;p5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5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51C75"/>
                </a:solidFill>
              </a:rPr>
              <a:t>Future References</a:t>
            </a:r>
            <a:endParaRPr>
              <a:solidFill>
                <a:srgbClr val="351C75"/>
              </a:solidFill>
            </a:endParaRPr>
          </a:p>
        </p:txBody>
      </p:sp>
      <p:sp>
        <p:nvSpPr>
          <p:cNvPr id="467" name="Google Shape;467;p5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a:solidFill>
                  <a:schemeClr val="dk1"/>
                </a:solidFill>
                <a:highlight>
                  <a:srgbClr val="FFFFFF"/>
                </a:highlight>
              </a:rPr>
              <a:t>https://github.com/xdp-project/xdp-tutorial/</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https://github.com/iovisor/bcc</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https://www.brendangregg.com/ebpf.html</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https://ebpf.io/slack</a:t>
            </a:r>
            <a:endParaRPr>
              <a:solidFill>
                <a:schemeClr val="dk1"/>
              </a:solidFill>
            </a:endParaRPr>
          </a:p>
        </p:txBody>
      </p:sp>
      <p:sp>
        <p:nvSpPr>
          <p:cNvPr id="468" name="Google Shape;468;p5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grpSp>
        <p:nvGrpSpPr>
          <p:cNvPr id="119" name="Google Shape;119;p28"/>
          <p:cNvGrpSpPr/>
          <p:nvPr/>
        </p:nvGrpSpPr>
        <p:grpSpPr>
          <a:xfrm>
            <a:off x="2549974" y="3977719"/>
            <a:ext cx="945900" cy="916623"/>
            <a:chOff x="3622516" y="2729538"/>
            <a:chExt cx="945900" cy="916623"/>
          </a:xfrm>
        </p:grpSpPr>
        <p:grpSp>
          <p:nvGrpSpPr>
            <p:cNvPr id="120" name="Google Shape;120;p28"/>
            <p:cNvGrpSpPr/>
            <p:nvPr/>
          </p:nvGrpSpPr>
          <p:grpSpPr>
            <a:xfrm>
              <a:off x="3885232" y="2729538"/>
              <a:ext cx="198300" cy="501600"/>
              <a:chOff x="1855557" y="2740875"/>
              <a:chExt cx="198300" cy="501600"/>
            </a:xfrm>
          </p:grpSpPr>
          <p:sp>
            <p:nvSpPr>
              <p:cNvPr id="121" name="Google Shape;121;p28"/>
              <p:cNvSpPr/>
              <p:nvPr/>
            </p:nvSpPr>
            <p:spPr>
              <a:xfrm>
                <a:off x="1855557" y="2740875"/>
                <a:ext cx="198300" cy="5016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2" name="Google Shape;122;p28"/>
              <p:cNvCxnSpPr>
                <a:stCxn id="121" idx="1"/>
                <a:endCxn id="121" idx="3"/>
              </p:cNvCxnSpPr>
              <p:nvPr/>
            </p:nvCxnSpPr>
            <p:spPr>
              <a:xfrm>
                <a:off x="1855557" y="2991675"/>
                <a:ext cx="198300" cy="0"/>
              </a:xfrm>
              <a:prstGeom prst="straightConnector1">
                <a:avLst/>
              </a:prstGeom>
              <a:noFill/>
              <a:ln cap="flat" cmpd="sng" w="9525">
                <a:solidFill>
                  <a:schemeClr val="dk2"/>
                </a:solidFill>
                <a:prstDash val="solid"/>
                <a:round/>
                <a:headEnd len="med" w="med" type="none"/>
                <a:tailEnd len="med" w="med" type="none"/>
              </a:ln>
            </p:spPr>
          </p:cxnSp>
        </p:grpSp>
        <p:sp>
          <p:nvSpPr>
            <p:cNvPr id="123" name="Google Shape;123;p28"/>
            <p:cNvSpPr txBox="1"/>
            <p:nvPr/>
          </p:nvSpPr>
          <p:spPr>
            <a:xfrm>
              <a:off x="3622516" y="3167960"/>
              <a:ext cx="945900" cy="47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t>Hardware</a:t>
              </a:r>
              <a:endParaRPr sz="1000"/>
            </a:p>
            <a:p>
              <a:pPr indent="0" lvl="0" marL="0" rtl="0" algn="l">
                <a:spcBef>
                  <a:spcPts val="0"/>
                </a:spcBef>
                <a:spcAft>
                  <a:spcPts val="0"/>
                </a:spcAft>
                <a:buNone/>
              </a:pPr>
              <a:r>
                <a:rPr lang="en" sz="1000"/>
                <a:t>RX queue</a:t>
              </a:r>
              <a:endParaRPr sz="1000"/>
            </a:p>
          </p:txBody>
        </p:sp>
      </p:grpSp>
      <p:sp>
        <p:nvSpPr>
          <p:cNvPr id="124" name="Google Shape;124;p28"/>
          <p:cNvSpPr txBox="1"/>
          <p:nvPr/>
        </p:nvSpPr>
        <p:spPr>
          <a:xfrm>
            <a:off x="311700" y="164605"/>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351C75"/>
                </a:solidFill>
              </a:rPr>
              <a:t>RX path: Packet arrives at the destination NIC</a:t>
            </a:r>
            <a:endParaRPr sz="2800">
              <a:solidFill>
                <a:srgbClr val="351C75"/>
              </a:solidFill>
            </a:endParaRPr>
          </a:p>
        </p:txBody>
      </p:sp>
      <p:sp>
        <p:nvSpPr>
          <p:cNvPr id="125" name="Google Shape;125;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26" name="Google Shape;126;p28"/>
          <p:cNvSpPr txBox="1"/>
          <p:nvPr/>
        </p:nvSpPr>
        <p:spPr>
          <a:xfrm>
            <a:off x="3966333" y="3935738"/>
            <a:ext cx="3365100" cy="93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TX/RX rings</a:t>
            </a:r>
            <a:endParaRPr sz="1200"/>
          </a:p>
          <a:p>
            <a:pPr indent="-304800" lvl="0" marL="457200" rtl="0" algn="l">
              <a:spcBef>
                <a:spcPts val="0"/>
              </a:spcBef>
              <a:spcAft>
                <a:spcPts val="0"/>
              </a:spcAft>
              <a:buSzPts val="1200"/>
              <a:buChar char="●"/>
            </a:pPr>
            <a:r>
              <a:rPr lang="en" sz="1200"/>
              <a:t>Circular queue</a:t>
            </a:r>
            <a:endParaRPr sz="1200"/>
          </a:p>
          <a:p>
            <a:pPr indent="-304800" lvl="0" marL="457200" rtl="0" algn="l">
              <a:spcBef>
                <a:spcPts val="0"/>
              </a:spcBef>
              <a:spcAft>
                <a:spcPts val="0"/>
              </a:spcAft>
              <a:buSzPts val="1200"/>
              <a:buChar char="●"/>
            </a:pPr>
            <a:r>
              <a:rPr lang="en" sz="1200"/>
              <a:t>Shared between NIC and NIC driver</a:t>
            </a:r>
            <a:endParaRPr sz="1200"/>
          </a:p>
          <a:p>
            <a:pPr indent="-304800" lvl="0" marL="457200" rtl="0" algn="l">
              <a:spcBef>
                <a:spcPts val="0"/>
              </a:spcBef>
              <a:spcAft>
                <a:spcPts val="0"/>
              </a:spcAft>
              <a:buSzPts val="1200"/>
              <a:buChar char="●"/>
            </a:pPr>
            <a:r>
              <a:rPr lang="en" sz="1200"/>
              <a:t>Content: Length + packet buffer pointer</a:t>
            </a:r>
            <a:endParaRPr sz="1200"/>
          </a:p>
        </p:txBody>
      </p:sp>
      <p:sp>
        <p:nvSpPr>
          <p:cNvPr id="127" name="Google Shape;127;p28"/>
          <p:cNvSpPr txBox="1"/>
          <p:nvPr/>
        </p:nvSpPr>
        <p:spPr>
          <a:xfrm>
            <a:off x="4623825" y="1307913"/>
            <a:ext cx="3404100" cy="1061100"/>
          </a:xfrm>
          <a:prstGeom prst="rect">
            <a:avLst/>
          </a:prstGeom>
          <a:noFill/>
          <a:ln cap="flat" cmpd="sng" w="19050">
            <a:solidFill>
              <a:srgbClr val="674EA7"/>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rgbClr val="674EA7"/>
                </a:solidFill>
              </a:rPr>
              <a:t>NIC receives the packet</a:t>
            </a:r>
            <a:endParaRPr>
              <a:solidFill>
                <a:srgbClr val="674EA7"/>
              </a:solidFill>
            </a:endParaRPr>
          </a:p>
          <a:p>
            <a:pPr indent="-317500" lvl="0" marL="457200" rtl="0" algn="l">
              <a:lnSpc>
                <a:spcPct val="150000"/>
              </a:lnSpc>
              <a:spcBef>
                <a:spcPts val="0"/>
              </a:spcBef>
              <a:spcAft>
                <a:spcPts val="0"/>
              </a:spcAft>
              <a:buSzPts val="1400"/>
              <a:buChar char="●"/>
            </a:pPr>
            <a:r>
              <a:rPr lang="en"/>
              <a:t>Match destination MAC address</a:t>
            </a:r>
            <a:endParaRPr/>
          </a:p>
          <a:p>
            <a:pPr indent="-317500" lvl="0" marL="457200" rtl="0" algn="l">
              <a:lnSpc>
                <a:spcPct val="150000"/>
              </a:lnSpc>
              <a:spcBef>
                <a:spcPts val="0"/>
              </a:spcBef>
              <a:spcAft>
                <a:spcPts val="0"/>
              </a:spcAft>
              <a:buSzPts val="1400"/>
              <a:buChar char="●"/>
            </a:pPr>
            <a:r>
              <a:rPr lang="en"/>
              <a:t>Verify Ethernet checksum (FCS)</a:t>
            </a:r>
            <a:endParaRPr/>
          </a:p>
        </p:txBody>
      </p:sp>
      <p:sp>
        <p:nvSpPr>
          <p:cNvPr id="128" name="Google Shape;128;p28"/>
          <p:cNvSpPr txBox="1"/>
          <p:nvPr/>
        </p:nvSpPr>
        <p:spPr>
          <a:xfrm>
            <a:off x="4623950" y="2566188"/>
            <a:ext cx="3404100" cy="1061100"/>
          </a:xfrm>
          <a:prstGeom prst="rect">
            <a:avLst/>
          </a:prstGeom>
          <a:noFill/>
          <a:ln cap="flat" cmpd="sng" w="19050">
            <a:solidFill>
              <a:srgbClr val="674EA7"/>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rgbClr val="674EA7"/>
                </a:solidFill>
              </a:rPr>
              <a:t>Packets accepted at the NIC</a:t>
            </a:r>
            <a:endParaRPr>
              <a:solidFill>
                <a:srgbClr val="674EA7"/>
              </a:solidFill>
            </a:endParaRPr>
          </a:p>
          <a:p>
            <a:pPr indent="-317500" lvl="0" marL="457200" rtl="0" algn="l">
              <a:lnSpc>
                <a:spcPct val="150000"/>
              </a:lnSpc>
              <a:spcBef>
                <a:spcPts val="0"/>
              </a:spcBef>
              <a:spcAft>
                <a:spcPts val="0"/>
              </a:spcAft>
              <a:buSzPts val="1400"/>
              <a:buChar char="●"/>
            </a:pPr>
            <a:r>
              <a:rPr lang="en"/>
              <a:t>DMA the packet to RX ring buffer</a:t>
            </a:r>
            <a:endParaRPr/>
          </a:p>
          <a:p>
            <a:pPr indent="-317500" lvl="0" marL="457200" rtl="0" algn="l">
              <a:lnSpc>
                <a:spcPct val="150000"/>
              </a:lnSpc>
              <a:spcBef>
                <a:spcPts val="0"/>
              </a:spcBef>
              <a:spcAft>
                <a:spcPts val="0"/>
              </a:spcAft>
              <a:buSzPts val="1400"/>
              <a:buChar char="●"/>
            </a:pPr>
            <a:r>
              <a:rPr lang="en"/>
              <a:t>NIC triggers an interrupt</a:t>
            </a:r>
            <a:endParaRPr/>
          </a:p>
        </p:txBody>
      </p:sp>
      <p:graphicFrame>
        <p:nvGraphicFramePr>
          <p:cNvPr id="129" name="Google Shape;129;p28"/>
          <p:cNvGraphicFramePr/>
          <p:nvPr/>
        </p:nvGraphicFramePr>
        <p:xfrm>
          <a:off x="529409" y="1128635"/>
          <a:ext cx="3000000" cy="3000000"/>
        </p:xfrm>
        <a:graphic>
          <a:graphicData uri="http://schemas.openxmlformats.org/drawingml/2006/table">
            <a:tbl>
              <a:tblPr>
                <a:noFill/>
                <a:tableStyleId>{A5B3BBA5-F122-4869-9691-E2F6C96FEDBB}</a:tableStyleId>
              </a:tblPr>
              <a:tblGrid>
                <a:gridCol w="3237450"/>
              </a:tblGrid>
              <a:tr h="543300">
                <a:tc>
                  <a:txBody>
                    <a:bodyPr/>
                    <a:lstStyle/>
                    <a:p>
                      <a:pPr indent="0" lvl="0" marL="0" rtl="0" algn="ctr">
                        <a:spcBef>
                          <a:spcPts val="0"/>
                        </a:spcBef>
                        <a:spcAft>
                          <a:spcPts val="0"/>
                        </a:spcAft>
                        <a:buNone/>
                      </a:pPr>
                      <a:r>
                        <a:rPr lang="en" sz="1200"/>
                        <a:t>                                                </a:t>
                      </a:r>
                      <a:r>
                        <a:rPr lang="en" sz="1200">
                          <a:solidFill>
                            <a:srgbClr val="674EA7"/>
                          </a:solidFill>
                        </a:rPr>
                        <a:t>User space</a:t>
                      </a:r>
                      <a:endParaRPr sz="1200">
                        <a:solidFill>
                          <a:srgbClr val="674EA7"/>
                        </a:solidFill>
                      </a:endParaRPr>
                    </a:p>
                    <a:p>
                      <a:pPr indent="0" lvl="0" marL="0" rtl="0" algn="l">
                        <a:spcBef>
                          <a:spcPts val="0"/>
                        </a:spcBef>
                        <a:spcAft>
                          <a:spcPts val="0"/>
                        </a:spcAft>
                        <a:buNone/>
                      </a:pPr>
                      <a:r>
                        <a:rPr lang="en">
                          <a:solidFill>
                            <a:srgbClr val="1155CC"/>
                          </a:solidFill>
                        </a:rPr>
                        <a:t> </a:t>
                      </a:r>
                      <a:endParaRPr/>
                    </a:p>
                  </a:txBody>
                  <a:tcPr marT="91425" marB="91425" marR="91425" marL="91425">
                    <a:solidFill>
                      <a:srgbClr val="D9D9D9"/>
                    </a:solidFill>
                  </a:tcPr>
                </a:tc>
              </a:tr>
              <a:tr h="2175450">
                <a:tc>
                  <a:txBody>
                    <a:bodyPr/>
                    <a:lstStyle/>
                    <a:p>
                      <a:pPr indent="0" lvl="0" marL="0" rtl="0" algn="ctr">
                        <a:spcBef>
                          <a:spcPts val="0"/>
                        </a:spcBef>
                        <a:spcAft>
                          <a:spcPts val="0"/>
                        </a:spcAft>
                        <a:buNone/>
                      </a:pPr>
                      <a:r>
                        <a:rPr lang="en"/>
                        <a:t>                                           </a:t>
                      </a:r>
                      <a:r>
                        <a:rPr lang="en" sz="1200">
                          <a:solidFill>
                            <a:srgbClr val="674EA7"/>
                          </a:solidFill>
                        </a:rPr>
                        <a:t>Kernel space</a:t>
                      </a:r>
                      <a:endParaRPr sz="1200">
                        <a:solidFill>
                          <a:srgbClr val="674EA7"/>
                        </a:solidFill>
                      </a:endParaRPr>
                    </a:p>
                  </a:txBody>
                  <a:tcPr marT="91425" marB="91425" marR="91425" marL="91425"/>
                </a:tc>
              </a:tr>
            </a:tbl>
          </a:graphicData>
        </a:graphic>
      </p:graphicFrame>
      <p:sp>
        <p:nvSpPr>
          <p:cNvPr id="130" name="Google Shape;130;p28"/>
          <p:cNvSpPr txBox="1"/>
          <p:nvPr/>
        </p:nvSpPr>
        <p:spPr>
          <a:xfrm>
            <a:off x="2163249" y="4172117"/>
            <a:ext cx="7356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NIC</a:t>
            </a:r>
            <a:endParaRPr sz="1200"/>
          </a:p>
        </p:txBody>
      </p:sp>
      <p:grpSp>
        <p:nvGrpSpPr>
          <p:cNvPr id="131" name="Google Shape;131;p28"/>
          <p:cNvGrpSpPr/>
          <p:nvPr/>
        </p:nvGrpSpPr>
        <p:grpSpPr>
          <a:xfrm>
            <a:off x="728135" y="1287777"/>
            <a:ext cx="2989913" cy="3235872"/>
            <a:chOff x="728135" y="1637675"/>
            <a:chExt cx="2989913" cy="3235872"/>
          </a:xfrm>
        </p:grpSpPr>
        <p:sp>
          <p:nvSpPr>
            <p:cNvPr id="132" name="Google Shape;132;p28"/>
            <p:cNvSpPr/>
            <p:nvPr/>
          </p:nvSpPr>
          <p:spPr>
            <a:xfrm rot="-5400000">
              <a:off x="1805166" y="4739897"/>
              <a:ext cx="123300" cy="144000"/>
            </a:xfrm>
            <a:prstGeom prst="rect">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8"/>
            <p:cNvSpPr/>
            <p:nvPr/>
          </p:nvSpPr>
          <p:spPr>
            <a:xfrm rot="-5400000">
              <a:off x="2847420" y="4641651"/>
              <a:ext cx="123300" cy="144000"/>
            </a:xfrm>
            <a:prstGeom prst="rect">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 name="Google Shape;134;p28"/>
            <p:cNvGrpSpPr/>
            <p:nvPr/>
          </p:nvGrpSpPr>
          <p:grpSpPr>
            <a:xfrm>
              <a:off x="2188321" y="3026965"/>
              <a:ext cx="945896" cy="933821"/>
              <a:chOff x="7449387" y="2756181"/>
              <a:chExt cx="816413" cy="881795"/>
            </a:xfrm>
          </p:grpSpPr>
          <p:sp>
            <p:nvSpPr>
              <p:cNvPr id="135" name="Google Shape;135;p28"/>
              <p:cNvSpPr/>
              <p:nvPr/>
            </p:nvSpPr>
            <p:spPr>
              <a:xfrm>
                <a:off x="7449387" y="2756276"/>
                <a:ext cx="816300" cy="8817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28"/>
              <p:cNvCxnSpPr>
                <a:stCxn id="137" idx="1"/>
                <a:endCxn id="135" idx="1"/>
              </p:cNvCxnSpPr>
              <p:nvPr/>
            </p:nvCxnSpPr>
            <p:spPr>
              <a:xfrm rot="10800000">
                <a:off x="7568984" y="2885547"/>
                <a:ext cx="126600" cy="138000"/>
              </a:xfrm>
              <a:prstGeom prst="straightConnector1">
                <a:avLst/>
              </a:prstGeom>
              <a:noFill/>
              <a:ln cap="flat" cmpd="sng" w="9525">
                <a:solidFill>
                  <a:schemeClr val="dk2"/>
                </a:solidFill>
                <a:prstDash val="solid"/>
                <a:round/>
                <a:headEnd len="med" w="med" type="none"/>
                <a:tailEnd len="med" w="med" type="none"/>
              </a:ln>
            </p:spPr>
          </p:cxnSp>
          <p:cxnSp>
            <p:nvCxnSpPr>
              <p:cNvPr id="138" name="Google Shape;138;p28"/>
              <p:cNvCxnSpPr>
                <a:stCxn id="137" idx="0"/>
                <a:endCxn id="135" idx="0"/>
              </p:cNvCxnSpPr>
              <p:nvPr/>
            </p:nvCxnSpPr>
            <p:spPr>
              <a:xfrm flipH="1" rot="10800000">
                <a:off x="7855850" y="2756181"/>
                <a:ext cx="1800" cy="194700"/>
              </a:xfrm>
              <a:prstGeom prst="straightConnector1">
                <a:avLst/>
              </a:prstGeom>
              <a:noFill/>
              <a:ln cap="flat" cmpd="sng" w="9525">
                <a:solidFill>
                  <a:schemeClr val="dk2"/>
                </a:solidFill>
                <a:prstDash val="solid"/>
                <a:round/>
                <a:headEnd len="med" w="med" type="none"/>
                <a:tailEnd len="med" w="med" type="none"/>
              </a:ln>
            </p:spPr>
          </p:cxnSp>
          <p:cxnSp>
            <p:nvCxnSpPr>
              <p:cNvPr id="139" name="Google Shape;139;p28"/>
              <p:cNvCxnSpPr>
                <a:stCxn id="137" idx="7"/>
                <a:endCxn id="135" idx="7"/>
              </p:cNvCxnSpPr>
              <p:nvPr/>
            </p:nvCxnSpPr>
            <p:spPr>
              <a:xfrm flipH="1" rot="10800000">
                <a:off x="8016116" y="2885547"/>
                <a:ext cx="129900" cy="138000"/>
              </a:xfrm>
              <a:prstGeom prst="straightConnector1">
                <a:avLst/>
              </a:prstGeom>
              <a:noFill/>
              <a:ln cap="flat" cmpd="sng" w="9525">
                <a:solidFill>
                  <a:schemeClr val="dk2"/>
                </a:solidFill>
                <a:prstDash val="solid"/>
                <a:round/>
                <a:headEnd len="med" w="med" type="none"/>
                <a:tailEnd len="med" w="med" type="none"/>
              </a:ln>
            </p:spPr>
          </p:cxnSp>
          <p:cxnSp>
            <p:nvCxnSpPr>
              <p:cNvPr id="140" name="Google Shape;140;p28"/>
              <p:cNvCxnSpPr>
                <a:stCxn id="137" idx="6"/>
                <a:endCxn id="135" idx="6"/>
              </p:cNvCxnSpPr>
              <p:nvPr/>
            </p:nvCxnSpPr>
            <p:spPr>
              <a:xfrm flipH="1" rot="10800000">
                <a:off x="8082500" y="3197181"/>
                <a:ext cx="183300" cy="1800"/>
              </a:xfrm>
              <a:prstGeom prst="straightConnector1">
                <a:avLst/>
              </a:prstGeom>
              <a:noFill/>
              <a:ln cap="flat" cmpd="sng" w="9525">
                <a:solidFill>
                  <a:schemeClr val="dk2"/>
                </a:solidFill>
                <a:prstDash val="solid"/>
                <a:round/>
                <a:headEnd len="med" w="med" type="none"/>
                <a:tailEnd len="med" w="med" type="none"/>
              </a:ln>
            </p:spPr>
          </p:cxnSp>
          <p:cxnSp>
            <p:nvCxnSpPr>
              <p:cNvPr id="141" name="Google Shape;141;p28"/>
              <p:cNvCxnSpPr>
                <a:stCxn id="137" idx="5"/>
                <a:endCxn id="135" idx="5"/>
              </p:cNvCxnSpPr>
              <p:nvPr/>
            </p:nvCxnSpPr>
            <p:spPr>
              <a:xfrm>
                <a:off x="8016116" y="3374414"/>
                <a:ext cx="129900" cy="134400"/>
              </a:xfrm>
              <a:prstGeom prst="straightConnector1">
                <a:avLst/>
              </a:prstGeom>
              <a:noFill/>
              <a:ln cap="flat" cmpd="sng" w="9525">
                <a:solidFill>
                  <a:schemeClr val="dk2"/>
                </a:solidFill>
                <a:prstDash val="solid"/>
                <a:round/>
                <a:headEnd len="med" w="med" type="none"/>
                <a:tailEnd len="med" w="med" type="none"/>
              </a:ln>
            </p:spPr>
          </p:cxnSp>
          <p:cxnSp>
            <p:nvCxnSpPr>
              <p:cNvPr id="142" name="Google Shape;142;p28"/>
              <p:cNvCxnSpPr>
                <a:stCxn id="137" idx="4"/>
                <a:endCxn id="135" idx="4"/>
              </p:cNvCxnSpPr>
              <p:nvPr/>
            </p:nvCxnSpPr>
            <p:spPr>
              <a:xfrm>
                <a:off x="7855850" y="3447081"/>
                <a:ext cx="1800" cy="190800"/>
              </a:xfrm>
              <a:prstGeom prst="straightConnector1">
                <a:avLst/>
              </a:prstGeom>
              <a:noFill/>
              <a:ln cap="flat" cmpd="sng" w="9525">
                <a:solidFill>
                  <a:schemeClr val="dk2"/>
                </a:solidFill>
                <a:prstDash val="solid"/>
                <a:round/>
                <a:headEnd len="med" w="med" type="none"/>
                <a:tailEnd len="med" w="med" type="none"/>
              </a:ln>
            </p:spPr>
          </p:cxnSp>
          <p:cxnSp>
            <p:nvCxnSpPr>
              <p:cNvPr id="143" name="Google Shape;143;p28"/>
              <p:cNvCxnSpPr>
                <a:stCxn id="137" idx="3"/>
                <a:endCxn id="135" idx="3"/>
              </p:cNvCxnSpPr>
              <p:nvPr/>
            </p:nvCxnSpPr>
            <p:spPr>
              <a:xfrm flipH="1">
                <a:off x="7568984" y="3374414"/>
                <a:ext cx="126600" cy="134400"/>
              </a:xfrm>
              <a:prstGeom prst="straightConnector1">
                <a:avLst/>
              </a:prstGeom>
              <a:noFill/>
              <a:ln cap="flat" cmpd="sng" w="9525">
                <a:solidFill>
                  <a:schemeClr val="dk2"/>
                </a:solidFill>
                <a:prstDash val="solid"/>
                <a:round/>
                <a:headEnd len="med" w="med" type="none"/>
                <a:tailEnd len="med" w="med" type="none"/>
              </a:ln>
            </p:spPr>
          </p:cxnSp>
          <p:cxnSp>
            <p:nvCxnSpPr>
              <p:cNvPr id="144" name="Google Shape;144;p28"/>
              <p:cNvCxnSpPr>
                <a:stCxn id="137" idx="2"/>
                <a:endCxn id="135" idx="2"/>
              </p:cNvCxnSpPr>
              <p:nvPr/>
            </p:nvCxnSpPr>
            <p:spPr>
              <a:xfrm rot="10800000">
                <a:off x="7449500" y="3197181"/>
                <a:ext cx="179700" cy="1800"/>
              </a:xfrm>
              <a:prstGeom prst="straightConnector1">
                <a:avLst/>
              </a:prstGeom>
              <a:noFill/>
              <a:ln cap="flat" cmpd="sng" w="9525">
                <a:solidFill>
                  <a:schemeClr val="dk2"/>
                </a:solidFill>
                <a:prstDash val="solid"/>
                <a:round/>
                <a:headEnd len="med" w="med" type="none"/>
                <a:tailEnd len="med" w="med" type="none"/>
              </a:ln>
            </p:spPr>
          </p:cxnSp>
          <p:sp>
            <p:nvSpPr>
              <p:cNvPr id="137" name="Google Shape;137;p28"/>
              <p:cNvSpPr/>
              <p:nvPr/>
            </p:nvSpPr>
            <p:spPr>
              <a:xfrm>
                <a:off x="7629200" y="2950881"/>
                <a:ext cx="453300" cy="496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t>RX</a:t>
                </a:r>
                <a:endParaRPr sz="1000"/>
              </a:p>
            </p:txBody>
          </p:sp>
        </p:grpSp>
        <p:grpSp>
          <p:nvGrpSpPr>
            <p:cNvPr id="145" name="Google Shape;145;p28"/>
            <p:cNvGrpSpPr/>
            <p:nvPr/>
          </p:nvGrpSpPr>
          <p:grpSpPr>
            <a:xfrm>
              <a:off x="1178996" y="3026965"/>
              <a:ext cx="945896" cy="933821"/>
              <a:chOff x="7449387" y="2756181"/>
              <a:chExt cx="816413" cy="881795"/>
            </a:xfrm>
          </p:grpSpPr>
          <p:sp>
            <p:nvSpPr>
              <p:cNvPr id="146" name="Google Shape;146;p28"/>
              <p:cNvSpPr/>
              <p:nvPr/>
            </p:nvSpPr>
            <p:spPr>
              <a:xfrm>
                <a:off x="7449387" y="2756276"/>
                <a:ext cx="816300" cy="8817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28"/>
              <p:cNvCxnSpPr>
                <a:stCxn id="148" idx="1"/>
                <a:endCxn id="146" idx="1"/>
              </p:cNvCxnSpPr>
              <p:nvPr/>
            </p:nvCxnSpPr>
            <p:spPr>
              <a:xfrm rot="10800000">
                <a:off x="7568984" y="2885547"/>
                <a:ext cx="126600" cy="138000"/>
              </a:xfrm>
              <a:prstGeom prst="straightConnector1">
                <a:avLst/>
              </a:prstGeom>
              <a:noFill/>
              <a:ln cap="flat" cmpd="sng" w="9525">
                <a:solidFill>
                  <a:schemeClr val="dk2"/>
                </a:solidFill>
                <a:prstDash val="solid"/>
                <a:round/>
                <a:headEnd len="med" w="med" type="none"/>
                <a:tailEnd len="med" w="med" type="none"/>
              </a:ln>
            </p:spPr>
          </p:cxnSp>
          <p:cxnSp>
            <p:nvCxnSpPr>
              <p:cNvPr id="149" name="Google Shape;149;p28"/>
              <p:cNvCxnSpPr>
                <a:stCxn id="148" idx="0"/>
                <a:endCxn id="146" idx="0"/>
              </p:cNvCxnSpPr>
              <p:nvPr/>
            </p:nvCxnSpPr>
            <p:spPr>
              <a:xfrm flipH="1" rot="10800000">
                <a:off x="7855850" y="2756181"/>
                <a:ext cx="1800" cy="194700"/>
              </a:xfrm>
              <a:prstGeom prst="straightConnector1">
                <a:avLst/>
              </a:prstGeom>
              <a:noFill/>
              <a:ln cap="flat" cmpd="sng" w="9525">
                <a:solidFill>
                  <a:schemeClr val="dk2"/>
                </a:solidFill>
                <a:prstDash val="solid"/>
                <a:round/>
                <a:headEnd len="med" w="med" type="none"/>
                <a:tailEnd len="med" w="med" type="none"/>
              </a:ln>
            </p:spPr>
          </p:cxnSp>
          <p:cxnSp>
            <p:nvCxnSpPr>
              <p:cNvPr id="150" name="Google Shape;150;p28"/>
              <p:cNvCxnSpPr>
                <a:stCxn id="148" idx="7"/>
                <a:endCxn id="146" idx="7"/>
              </p:cNvCxnSpPr>
              <p:nvPr/>
            </p:nvCxnSpPr>
            <p:spPr>
              <a:xfrm flipH="1" rot="10800000">
                <a:off x="8016116" y="2885547"/>
                <a:ext cx="129900" cy="138000"/>
              </a:xfrm>
              <a:prstGeom prst="straightConnector1">
                <a:avLst/>
              </a:prstGeom>
              <a:noFill/>
              <a:ln cap="flat" cmpd="sng" w="9525">
                <a:solidFill>
                  <a:schemeClr val="dk2"/>
                </a:solidFill>
                <a:prstDash val="solid"/>
                <a:round/>
                <a:headEnd len="med" w="med" type="none"/>
                <a:tailEnd len="med" w="med" type="none"/>
              </a:ln>
            </p:spPr>
          </p:cxnSp>
          <p:cxnSp>
            <p:nvCxnSpPr>
              <p:cNvPr id="151" name="Google Shape;151;p28"/>
              <p:cNvCxnSpPr>
                <a:stCxn id="148" idx="6"/>
                <a:endCxn id="146" idx="6"/>
              </p:cNvCxnSpPr>
              <p:nvPr/>
            </p:nvCxnSpPr>
            <p:spPr>
              <a:xfrm flipH="1" rot="10800000">
                <a:off x="8082500" y="3197181"/>
                <a:ext cx="183300" cy="1800"/>
              </a:xfrm>
              <a:prstGeom prst="straightConnector1">
                <a:avLst/>
              </a:prstGeom>
              <a:noFill/>
              <a:ln cap="flat" cmpd="sng" w="9525">
                <a:solidFill>
                  <a:schemeClr val="dk2"/>
                </a:solidFill>
                <a:prstDash val="solid"/>
                <a:round/>
                <a:headEnd len="med" w="med" type="none"/>
                <a:tailEnd len="med" w="med" type="none"/>
              </a:ln>
            </p:spPr>
          </p:cxnSp>
          <p:cxnSp>
            <p:nvCxnSpPr>
              <p:cNvPr id="152" name="Google Shape;152;p28"/>
              <p:cNvCxnSpPr>
                <a:stCxn id="148" idx="5"/>
                <a:endCxn id="146" idx="5"/>
              </p:cNvCxnSpPr>
              <p:nvPr/>
            </p:nvCxnSpPr>
            <p:spPr>
              <a:xfrm>
                <a:off x="8016116" y="3374414"/>
                <a:ext cx="129900" cy="134400"/>
              </a:xfrm>
              <a:prstGeom prst="straightConnector1">
                <a:avLst/>
              </a:prstGeom>
              <a:noFill/>
              <a:ln cap="flat" cmpd="sng" w="9525">
                <a:solidFill>
                  <a:schemeClr val="dk2"/>
                </a:solidFill>
                <a:prstDash val="solid"/>
                <a:round/>
                <a:headEnd len="med" w="med" type="none"/>
                <a:tailEnd len="med" w="med" type="none"/>
              </a:ln>
            </p:spPr>
          </p:cxnSp>
          <p:cxnSp>
            <p:nvCxnSpPr>
              <p:cNvPr id="153" name="Google Shape;153;p28"/>
              <p:cNvCxnSpPr>
                <a:stCxn id="148" idx="4"/>
                <a:endCxn id="146" idx="4"/>
              </p:cNvCxnSpPr>
              <p:nvPr/>
            </p:nvCxnSpPr>
            <p:spPr>
              <a:xfrm>
                <a:off x="7855850" y="3447081"/>
                <a:ext cx="1800" cy="190800"/>
              </a:xfrm>
              <a:prstGeom prst="straightConnector1">
                <a:avLst/>
              </a:prstGeom>
              <a:noFill/>
              <a:ln cap="flat" cmpd="sng" w="9525">
                <a:solidFill>
                  <a:schemeClr val="dk2"/>
                </a:solidFill>
                <a:prstDash val="solid"/>
                <a:round/>
                <a:headEnd len="med" w="med" type="none"/>
                <a:tailEnd len="med" w="med" type="none"/>
              </a:ln>
            </p:spPr>
          </p:cxnSp>
          <p:cxnSp>
            <p:nvCxnSpPr>
              <p:cNvPr id="154" name="Google Shape;154;p28"/>
              <p:cNvCxnSpPr>
                <a:stCxn id="148" idx="3"/>
                <a:endCxn id="146" idx="3"/>
              </p:cNvCxnSpPr>
              <p:nvPr/>
            </p:nvCxnSpPr>
            <p:spPr>
              <a:xfrm flipH="1">
                <a:off x="7568984" y="3374414"/>
                <a:ext cx="126600" cy="134400"/>
              </a:xfrm>
              <a:prstGeom prst="straightConnector1">
                <a:avLst/>
              </a:prstGeom>
              <a:noFill/>
              <a:ln cap="flat" cmpd="sng" w="9525">
                <a:solidFill>
                  <a:schemeClr val="dk2"/>
                </a:solidFill>
                <a:prstDash val="solid"/>
                <a:round/>
                <a:headEnd len="med" w="med" type="none"/>
                <a:tailEnd len="med" w="med" type="none"/>
              </a:ln>
            </p:spPr>
          </p:cxnSp>
          <p:cxnSp>
            <p:nvCxnSpPr>
              <p:cNvPr id="155" name="Google Shape;155;p28"/>
              <p:cNvCxnSpPr>
                <a:stCxn id="148" idx="2"/>
                <a:endCxn id="146" idx="2"/>
              </p:cNvCxnSpPr>
              <p:nvPr/>
            </p:nvCxnSpPr>
            <p:spPr>
              <a:xfrm rot="10800000">
                <a:off x="7449500" y="3197181"/>
                <a:ext cx="179700" cy="1800"/>
              </a:xfrm>
              <a:prstGeom prst="straightConnector1">
                <a:avLst/>
              </a:prstGeom>
              <a:noFill/>
              <a:ln cap="flat" cmpd="sng" w="9525">
                <a:solidFill>
                  <a:schemeClr val="dk2"/>
                </a:solidFill>
                <a:prstDash val="solid"/>
                <a:round/>
                <a:headEnd len="med" w="med" type="none"/>
                <a:tailEnd len="med" w="med" type="none"/>
              </a:ln>
            </p:spPr>
          </p:cxnSp>
          <p:sp>
            <p:nvSpPr>
              <p:cNvPr id="148" name="Google Shape;148;p28"/>
              <p:cNvSpPr/>
              <p:nvPr/>
            </p:nvSpPr>
            <p:spPr>
              <a:xfrm>
                <a:off x="7629200" y="2950881"/>
                <a:ext cx="453300" cy="496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t>TX</a:t>
                </a:r>
                <a:endParaRPr sz="1000"/>
              </a:p>
            </p:txBody>
          </p:sp>
        </p:grpSp>
        <p:pic>
          <p:nvPicPr>
            <p:cNvPr id="156" name="Google Shape;156;p28"/>
            <p:cNvPicPr preferRelativeResize="0"/>
            <p:nvPr/>
          </p:nvPicPr>
          <p:blipFill>
            <a:blip r:embed="rId3">
              <a:alphaModFix/>
            </a:blip>
            <a:stretch>
              <a:fillRect/>
            </a:stretch>
          </p:blipFill>
          <p:spPr>
            <a:xfrm rot="-2230105">
              <a:off x="2025874" y="4134896"/>
              <a:ext cx="735724" cy="535599"/>
            </a:xfrm>
            <a:prstGeom prst="rect">
              <a:avLst/>
            </a:prstGeom>
            <a:noFill/>
            <a:ln>
              <a:noFill/>
            </a:ln>
          </p:spPr>
        </p:pic>
        <p:cxnSp>
          <p:nvCxnSpPr>
            <p:cNvPr id="157" name="Google Shape;157;p28"/>
            <p:cNvCxnSpPr/>
            <p:nvPr/>
          </p:nvCxnSpPr>
          <p:spPr>
            <a:xfrm flipH="1" rot="-5400000">
              <a:off x="1688724" y="4086646"/>
              <a:ext cx="505200" cy="204000"/>
            </a:xfrm>
            <a:prstGeom prst="curvedConnector3">
              <a:avLst>
                <a:gd fmla="val 86010" name="adj1"/>
              </a:avLst>
            </a:prstGeom>
            <a:noFill/>
            <a:ln cap="flat" cmpd="sng" w="9525">
              <a:solidFill>
                <a:schemeClr val="dk2"/>
              </a:solidFill>
              <a:prstDash val="solid"/>
              <a:round/>
              <a:headEnd len="med" w="med" type="none"/>
              <a:tailEnd len="med" w="med" type="triangle"/>
            </a:ln>
          </p:spPr>
        </p:cxnSp>
        <p:cxnSp>
          <p:nvCxnSpPr>
            <p:cNvPr id="158" name="Google Shape;158;p28"/>
            <p:cNvCxnSpPr/>
            <p:nvPr/>
          </p:nvCxnSpPr>
          <p:spPr>
            <a:xfrm rot="-5400000">
              <a:off x="2377099" y="4009365"/>
              <a:ext cx="568200" cy="328200"/>
            </a:xfrm>
            <a:prstGeom prst="curvedConnector3">
              <a:avLst>
                <a:gd fmla="val -22150" name="adj1"/>
              </a:avLst>
            </a:prstGeom>
            <a:noFill/>
            <a:ln cap="flat" cmpd="sng" w="9525">
              <a:solidFill>
                <a:schemeClr val="dk2"/>
              </a:solidFill>
              <a:prstDash val="solid"/>
              <a:round/>
              <a:headEnd len="med" w="med" type="none"/>
              <a:tailEnd len="med" w="med" type="triangle"/>
            </a:ln>
          </p:spPr>
        </p:cxnSp>
        <p:sp>
          <p:nvSpPr>
            <p:cNvPr id="159" name="Google Shape;159;p28"/>
            <p:cNvSpPr/>
            <p:nvPr/>
          </p:nvSpPr>
          <p:spPr>
            <a:xfrm>
              <a:off x="728135" y="2517350"/>
              <a:ext cx="2097300" cy="2937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NIC driver</a:t>
              </a:r>
              <a:endParaRPr sz="1200"/>
            </a:p>
          </p:txBody>
        </p:sp>
        <p:cxnSp>
          <p:nvCxnSpPr>
            <p:cNvPr id="160" name="Google Shape;160;p28"/>
            <p:cNvCxnSpPr>
              <a:stCxn id="135" idx="0"/>
            </p:cNvCxnSpPr>
            <p:nvPr/>
          </p:nvCxnSpPr>
          <p:spPr>
            <a:xfrm flipH="1" rot="10800000">
              <a:off x="2661203" y="2814066"/>
              <a:ext cx="300" cy="213000"/>
            </a:xfrm>
            <a:prstGeom prst="straightConnector1">
              <a:avLst/>
            </a:prstGeom>
            <a:noFill/>
            <a:ln cap="flat" cmpd="sng" w="9525">
              <a:solidFill>
                <a:schemeClr val="dk2"/>
              </a:solidFill>
              <a:prstDash val="solid"/>
              <a:round/>
              <a:headEnd len="med" w="med" type="none"/>
              <a:tailEnd len="med" w="med" type="triangle"/>
            </a:ln>
          </p:spPr>
        </p:cxnSp>
        <p:cxnSp>
          <p:nvCxnSpPr>
            <p:cNvPr id="161" name="Google Shape;161;p28"/>
            <p:cNvCxnSpPr>
              <a:endCxn id="146" idx="0"/>
            </p:cNvCxnSpPr>
            <p:nvPr/>
          </p:nvCxnSpPr>
          <p:spPr>
            <a:xfrm>
              <a:off x="1650378" y="2831766"/>
              <a:ext cx="1500" cy="195300"/>
            </a:xfrm>
            <a:prstGeom prst="straightConnector1">
              <a:avLst/>
            </a:prstGeom>
            <a:noFill/>
            <a:ln cap="flat" cmpd="sng" w="9525">
              <a:solidFill>
                <a:schemeClr val="dk2"/>
              </a:solidFill>
              <a:prstDash val="solid"/>
              <a:round/>
              <a:headEnd len="med" w="med" type="none"/>
              <a:tailEnd len="med" w="med" type="triangle"/>
            </a:ln>
          </p:spPr>
        </p:cxnSp>
        <p:cxnSp>
          <p:nvCxnSpPr>
            <p:cNvPr id="162" name="Google Shape;162;p28"/>
            <p:cNvCxnSpPr/>
            <p:nvPr/>
          </p:nvCxnSpPr>
          <p:spPr>
            <a:xfrm flipH="1" rot="5400000">
              <a:off x="701550" y="3157368"/>
              <a:ext cx="1802100" cy="1044300"/>
            </a:xfrm>
            <a:prstGeom prst="bentConnector3">
              <a:avLst>
                <a:gd fmla="val 2067" name="adj1"/>
              </a:avLst>
            </a:prstGeom>
            <a:noFill/>
            <a:ln cap="flat" cmpd="sng" w="9525">
              <a:solidFill>
                <a:schemeClr val="dk2"/>
              </a:solidFill>
              <a:prstDash val="solid"/>
              <a:round/>
              <a:headEnd len="med" w="med" type="none"/>
              <a:tailEnd len="med" w="med" type="triangle"/>
            </a:ln>
          </p:spPr>
        </p:cxnSp>
        <p:sp>
          <p:nvSpPr>
            <p:cNvPr id="163" name="Google Shape;163;p28"/>
            <p:cNvSpPr txBox="1"/>
            <p:nvPr/>
          </p:nvSpPr>
          <p:spPr>
            <a:xfrm rot="-5400000">
              <a:off x="355110" y="3376553"/>
              <a:ext cx="1220100" cy="29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674EA7"/>
                  </a:solidFill>
                </a:rPr>
                <a:t>Hardware interrupt</a:t>
              </a:r>
              <a:endParaRPr sz="1000">
                <a:solidFill>
                  <a:srgbClr val="674EA7"/>
                </a:solidFill>
              </a:endParaRPr>
            </a:p>
          </p:txBody>
        </p:sp>
        <p:sp>
          <p:nvSpPr>
            <p:cNvPr id="164" name="Google Shape;164;p28"/>
            <p:cNvSpPr/>
            <p:nvPr/>
          </p:nvSpPr>
          <p:spPr>
            <a:xfrm>
              <a:off x="837910" y="1637675"/>
              <a:ext cx="1529400" cy="293700"/>
            </a:xfrm>
            <a:prstGeom prst="rect">
              <a:avLst/>
            </a:prstGeom>
            <a:solidFill>
              <a:srgbClr val="B3FFB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Applications</a:t>
              </a:r>
              <a:endParaRPr sz="1200"/>
            </a:p>
          </p:txBody>
        </p:sp>
        <p:grpSp>
          <p:nvGrpSpPr>
            <p:cNvPr id="165" name="Google Shape;165;p28"/>
            <p:cNvGrpSpPr/>
            <p:nvPr/>
          </p:nvGrpSpPr>
          <p:grpSpPr>
            <a:xfrm>
              <a:off x="3030521" y="2915300"/>
              <a:ext cx="687526" cy="1009541"/>
              <a:chOff x="7677599" y="2571750"/>
              <a:chExt cx="687526" cy="1009541"/>
            </a:xfrm>
          </p:grpSpPr>
          <p:grpSp>
            <p:nvGrpSpPr>
              <p:cNvPr id="166" name="Google Shape;166;p28"/>
              <p:cNvGrpSpPr/>
              <p:nvPr/>
            </p:nvGrpSpPr>
            <p:grpSpPr>
              <a:xfrm>
                <a:off x="7677599" y="2571750"/>
                <a:ext cx="687526" cy="471764"/>
                <a:chOff x="7927749" y="2791100"/>
                <a:chExt cx="687526" cy="471764"/>
              </a:xfrm>
            </p:grpSpPr>
            <p:sp>
              <p:nvSpPr>
                <p:cNvPr id="167" name="Google Shape;167;p28"/>
                <p:cNvSpPr/>
                <p:nvPr/>
              </p:nvSpPr>
              <p:spPr>
                <a:xfrm>
                  <a:off x="8108575" y="2791100"/>
                  <a:ext cx="506700" cy="245100"/>
                </a:xfrm>
                <a:prstGeom prst="rect">
                  <a:avLst/>
                </a:prstGeom>
                <a:solidFill>
                  <a:schemeClr val="accent1"/>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packet buffer</a:t>
                  </a:r>
                  <a:endParaRPr sz="800"/>
                </a:p>
              </p:txBody>
            </p:sp>
            <p:cxnSp>
              <p:nvCxnSpPr>
                <p:cNvPr id="168" name="Google Shape;168;p28"/>
                <p:cNvCxnSpPr/>
                <p:nvPr/>
              </p:nvCxnSpPr>
              <p:spPr>
                <a:xfrm flipH="1" rot="10800000">
                  <a:off x="7927749" y="3131464"/>
                  <a:ext cx="216300" cy="131400"/>
                </a:xfrm>
                <a:prstGeom prst="straightConnector1">
                  <a:avLst/>
                </a:prstGeom>
                <a:noFill/>
                <a:ln cap="flat" cmpd="sng" w="9525">
                  <a:solidFill>
                    <a:schemeClr val="dk2"/>
                  </a:solidFill>
                  <a:prstDash val="solid"/>
                  <a:round/>
                  <a:headEnd len="med" w="med" type="none"/>
                  <a:tailEnd len="med" w="med" type="triangle"/>
                </a:ln>
              </p:spPr>
            </p:cxnSp>
          </p:grpSp>
          <p:grpSp>
            <p:nvGrpSpPr>
              <p:cNvPr id="169" name="Google Shape;169;p28"/>
              <p:cNvGrpSpPr/>
              <p:nvPr/>
            </p:nvGrpSpPr>
            <p:grpSpPr>
              <a:xfrm>
                <a:off x="7858425" y="2828993"/>
                <a:ext cx="506700" cy="752297"/>
                <a:chOff x="7926675" y="928743"/>
                <a:chExt cx="506700" cy="752297"/>
              </a:xfrm>
            </p:grpSpPr>
            <p:sp>
              <p:nvSpPr>
                <p:cNvPr id="170" name="Google Shape;170;p28"/>
                <p:cNvSpPr/>
                <p:nvPr/>
              </p:nvSpPr>
              <p:spPr>
                <a:xfrm>
                  <a:off x="7926675" y="928743"/>
                  <a:ext cx="506700" cy="245100"/>
                </a:xfrm>
                <a:prstGeom prst="rect">
                  <a:avLst/>
                </a:prstGeom>
                <a:solidFill>
                  <a:schemeClr val="accent1"/>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packet buffer</a:t>
                  </a:r>
                  <a:endParaRPr sz="800"/>
                </a:p>
              </p:txBody>
            </p:sp>
            <p:sp>
              <p:nvSpPr>
                <p:cNvPr id="171" name="Google Shape;171;p28"/>
                <p:cNvSpPr/>
                <p:nvPr/>
              </p:nvSpPr>
              <p:spPr>
                <a:xfrm>
                  <a:off x="7926675" y="1435941"/>
                  <a:ext cx="506700" cy="245100"/>
                </a:xfrm>
                <a:prstGeom prst="rect">
                  <a:avLst/>
                </a:prstGeom>
                <a:solidFill>
                  <a:schemeClr val="accent1"/>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packet buffer</a:t>
                  </a:r>
                  <a:endParaRPr sz="800"/>
                </a:p>
              </p:txBody>
            </p:sp>
            <p:sp>
              <p:nvSpPr>
                <p:cNvPr id="172" name="Google Shape;172;p28"/>
                <p:cNvSpPr/>
                <p:nvPr/>
              </p:nvSpPr>
              <p:spPr>
                <a:xfrm>
                  <a:off x="7926675" y="1181673"/>
                  <a:ext cx="506700" cy="245100"/>
                </a:xfrm>
                <a:prstGeom prst="rect">
                  <a:avLst/>
                </a:prstGeom>
                <a:solidFill>
                  <a:schemeClr val="accent1"/>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a:t>
                  </a:r>
                  <a:endParaRPr sz="800"/>
                </a:p>
              </p:txBody>
            </p:sp>
          </p:grpSp>
        </p:grpSp>
        <p:cxnSp>
          <p:nvCxnSpPr>
            <p:cNvPr id="173" name="Google Shape;173;p28"/>
            <p:cNvCxnSpPr>
              <a:endCxn id="130" idx="1"/>
            </p:cNvCxnSpPr>
            <p:nvPr/>
          </p:nvCxnSpPr>
          <p:spPr>
            <a:xfrm flipH="1" rot="10800000">
              <a:off x="839049" y="4718815"/>
              <a:ext cx="1324200" cy="10500"/>
            </a:xfrm>
            <a:prstGeom prst="straightConnector1">
              <a:avLst/>
            </a:prstGeom>
            <a:noFill/>
            <a:ln cap="flat" cmpd="sng" w="19050">
              <a:solidFill>
                <a:srgbClr val="1155CC"/>
              </a:solidFill>
              <a:prstDash val="solid"/>
              <a:round/>
              <a:headEnd len="med" w="med" type="none"/>
              <a:tailEnd len="med" w="med" type="triangle"/>
            </a:ln>
          </p:spPr>
        </p:cxnSp>
      </p:grpSp>
      <p:sp>
        <p:nvSpPr>
          <p:cNvPr id="174" name="Google Shape;174;p28"/>
          <p:cNvSpPr/>
          <p:nvPr/>
        </p:nvSpPr>
        <p:spPr>
          <a:xfrm rot="-5400000">
            <a:off x="2851300" y="4038478"/>
            <a:ext cx="123300" cy="144000"/>
          </a:xfrm>
          <a:prstGeom prst="rect">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8"/>
          <p:cNvSpPr/>
          <p:nvPr/>
        </p:nvSpPr>
        <p:spPr>
          <a:xfrm rot="-5400000">
            <a:off x="1437316" y="4390003"/>
            <a:ext cx="123300" cy="144000"/>
          </a:xfrm>
          <a:prstGeom prst="rect">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51C75"/>
                </a:solidFill>
              </a:rPr>
              <a:t>Top Half and Bottom Half Packet Processing</a:t>
            </a:r>
            <a:endParaRPr>
              <a:solidFill>
                <a:srgbClr val="351C75"/>
              </a:solidFill>
            </a:endParaRPr>
          </a:p>
        </p:txBody>
      </p:sp>
      <p:sp>
        <p:nvSpPr>
          <p:cNvPr id="181" name="Google Shape;181;p29"/>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182" name="Google Shape;182;p29"/>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183" name="Google Shape;183;p29"/>
          <p:cNvSpPr txBox="1"/>
          <p:nvPr/>
        </p:nvSpPr>
        <p:spPr>
          <a:xfrm>
            <a:off x="311700" y="1873170"/>
            <a:ext cx="4239300" cy="442500"/>
          </a:xfrm>
          <a:prstGeom prst="rect">
            <a:avLst/>
          </a:prstGeom>
          <a:solidFill>
            <a:srgbClr val="B4A7D6"/>
          </a:solidFill>
          <a:ln cap="flat" cmpd="sng" w="9525">
            <a:solidFill>
              <a:srgbClr val="674E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a:solidFill>
                  <a:srgbClr val="222222"/>
                </a:solidFill>
              </a:rPr>
              <a:t>Switch from user space to kernel space</a:t>
            </a:r>
            <a:endParaRPr>
              <a:solidFill>
                <a:srgbClr val="222222"/>
              </a:solidFill>
            </a:endParaRPr>
          </a:p>
        </p:txBody>
      </p:sp>
      <p:sp>
        <p:nvSpPr>
          <p:cNvPr id="184" name="Google Shape;184;p29"/>
          <p:cNvSpPr/>
          <p:nvPr/>
        </p:nvSpPr>
        <p:spPr>
          <a:xfrm>
            <a:off x="311700" y="1202050"/>
            <a:ext cx="4239300" cy="554100"/>
          </a:xfrm>
          <a:prstGeom prst="rect">
            <a:avLst/>
          </a:prstGeom>
          <a:noFill/>
          <a:ln cap="flat" cmpd="sng" w="19050">
            <a:solidFill>
              <a:srgbClr val="674EA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CPU interrupts the process in execution</a:t>
            </a:r>
            <a:endParaRPr/>
          </a:p>
        </p:txBody>
      </p:sp>
      <p:sp>
        <p:nvSpPr>
          <p:cNvPr id="185" name="Google Shape;185;p29"/>
          <p:cNvSpPr txBox="1"/>
          <p:nvPr/>
        </p:nvSpPr>
        <p:spPr>
          <a:xfrm>
            <a:off x="332719" y="2438815"/>
            <a:ext cx="4239300" cy="2080500"/>
          </a:xfrm>
          <a:prstGeom prst="rect">
            <a:avLst/>
          </a:prstGeom>
          <a:noFill/>
          <a:ln cap="flat" cmpd="sng" w="19050">
            <a:solidFill>
              <a:srgbClr val="674EA7"/>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rgbClr val="674EA7"/>
                </a:solidFill>
              </a:rPr>
              <a:t>Top-half interrupt processing</a:t>
            </a:r>
            <a:endParaRPr>
              <a:solidFill>
                <a:srgbClr val="674EA7"/>
              </a:solidFill>
            </a:endParaRPr>
          </a:p>
          <a:p>
            <a:pPr indent="-317500" lvl="0" marL="457200" rtl="0" algn="l">
              <a:lnSpc>
                <a:spcPct val="150000"/>
              </a:lnSpc>
              <a:spcBef>
                <a:spcPts val="0"/>
              </a:spcBef>
              <a:spcAft>
                <a:spcPts val="0"/>
              </a:spcAft>
              <a:buSzPts val="1400"/>
              <a:buChar char="●"/>
            </a:pPr>
            <a:r>
              <a:rPr lang="en"/>
              <a:t>Lookup IDT (Interrupt Descriptor Table)</a:t>
            </a:r>
            <a:endParaRPr/>
          </a:p>
          <a:p>
            <a:pPr indent="-317500" lvl="0" marL="457200" rtl="0" algn="l">
              <a:lnSpc>
                <a:spcPct val="150000"/>
              </a:lnSpc>
              <a:spcBef>
                <a:spcPts val="0"/>
              </a:spcBef>
              <a:spcAft>
                <a:spcPts val="0"/>
              </a:spcAft>
              <a:buSzPts val="1400"/>
              <a:buChar char="●"/>
            </a:pPr>
            <a:r>
              <a:rPr lang="en"/>
              <a:t>Call corresponding ISR (Interrupt Service Routine)</a:t>
            </a:r>
            <a:endParaRPr/>
          </a:p>
          <a:p>
            <a:pPr indent="-317500" lvl="1" marL="914400" rtl="0" algn="l">
              <a:lnSpc>
                <a:spcPct val="150000"/>
              </a:lnSpc>
              <a:spcBef>
                <a:spcPts val="0"/>
              </a:spcBef>
              <a:spcAft>
                <a:spcPts val="0"/>
              </a:spcAft>
              <a:buSzPts val="1400"/>
              <a:buChar char="○"/>
            </a:pPr>
            <a:r>
              <a:rPr lang="en"/>
              <a:t>Acknowledge the interrupt</a:t>
            </a:r>
            <a:endParaRPr/>
          </a:p>
          <a:p>
            <a:pPr indent="-317500" lvl="1" marL="914400" rtl="0" algn="l">
              <a:lnSpc>
                <a:spcPct val="150000"/>
              </a:lnSpc>
              <a:spcBef>
                <a:spcPts val="0"/>
              </a:spcBef>
              <a:spcAft>
                <a:spcPts val="0"/>
              </a:spcAft>
              <a:buSzPts val="1400"/>
              <a:buChar char="○"/>
            </a:pPr>
            <a:r>
              <a:rPr lang="en"/>
              <a:t>Schedule bottom-half processing</a:t>
            </a:r>
            <a:endParaRPr/>
          </a:p>
          <a:p>
            <a:pPr indent="-317500" lvl="0" marL="457200" rtl="0" algn="l">
              <a:lnSpc>
                <a:spcPct val="150000"/>
              </a:lnSpc>
              <a:spcBef>
                <a:spcPts val="0"/>
              </a:spcBef>
              <a:spcAft>
                <a:spcPts val="0"/>
              </a:spcAft>
              <a:buClr>
                <a:srgbClr val="351C75"/>
              </a:buClr>
              <a:buSzPts val="1400"/>
              <a:buChar char="●"/>
            </a:pPr>
            <a:r>
              <a:rPr lang="en">
                <a:solidFill>
                  <a:srgbClr val="351C75"/>
                </a:solidFill>
              </a:rPr>
              <a:t>Switch back to user space</a:t>
            </a:r>
            <a:endParaRPr>
              <a:solidFill>
                <a:srgbClr val="351C75"/>
              </a:solidFill>
            </a:endParaRPr>
          </a:p>
        </p:txBody>
      </p:sp>
      <p:grpSp>
        <p:nvGrpSpPr>
          <p:cNvPr id="186" name="Google Shape;186;p29"/>
          <p:cNvGrpSpPr/>
          <p:nvPr/>
        </p:nvGrpSpPr>
        <p:grpSpPr>
          <a:xfrm>
            <a:off x="4832457" y="1202044"/>
            <a:ext cx="3999782" cy="878060"/>
            <a:chOff x="2214750" y="898338"/>
            <a:chExt cx="4714500" cy="878060"/>
          </a:xfrm>
        </p:grpSpPr>
        <p:sp>
          <p:nvSpPr>
            <p:cNvPr id="187" name="Google Shape;187;p29"/>
            <p:cNvSpPr txBox="1"/>
            <p:nvPr/>
          </p:nvSpPr>
          <p:spPr>
            <a:xfrm>
              <a:off x="2214750" y="1382798"/>
              <a:ext cx="4714500" cy="393600"/>
            </a:xfrm>
            <a:prstGeom prst="rect">
              <a:avLst/>
            </a:prstGeom>
            <a:solidFill>
              <a:srgbClr val="B4A7D6"/>
            </a:solidFill>
            <a:ln cap="flat" cmpd="sng" w="9525">
              <a:solidFill>
                <a:srgbClr val="674E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a:solidFill>
                    <a:schemeClr val="dk1"/>
                  </a:solidFill>
                </a:rPr>
                <a:t>Switch from user space to kernel space</a:t>
              </a:r>
              <a:endParaRPr>
                <a:solidFill>
                  <a:schemeClr val="dk1"/>
                </a:solidFill>
              </a:endParaRPr>
            </a:p>
          </p:txBody>
        </p:sp>
        <p:sp>
          <p:nvSpPr>
            <p:cNvPr id="188" name="Google Shape;188;p29"/>
            <p:cNvSpPr/>
            <p:nvPr/>
          </p:nvSpPr>
          <p:spPr>
            <a:xfrm>
              <a:off x="2214750" y="898338"/>
              <a:ext cx="4714500" cy="55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CPU initiates the bottom-half when it is free (soft-irq)</a:t>
              </a:r>
              <a:endParaRPr/>
            </a:p>
          </p:txBody>
        </p:sp>
      </p:grpSp>
      <p:sp>
        <p:nvSpPr>
          <p:cNvPr id="189" name="Google Shape;189;p29"/>
          <p:cNvSpPr/>
          <p:nvPr/>
        </p:nvSpPr>
        <p:spPr>
          <a:xfrm>
            <a:off x="4832457" y="2232168"/>
            <a:ext cx="3999782" cy="572700"/>
          </a:xfrm>
          <a:prstGeom prst="rect">
            <a:avLst/>
          </a:prstGeom>
          <a:noFill/>
          <a:ln cap="flat" cmpd="sng" w="19050">
            <a:solidFill>
              <a:srgbClr val="674EA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Driver dynamically allocates an </a:t>
            </a:r>
            <a:r>
              <a:rPr b="1" lang="en">
                <a:solidFill>
                  <a:srgbClr val="674EA7"/>
                </a:solidFill>
              </a:rPr>
              <a:t>sk-buff</a:t>
            </a:r>
            <a:r>
              <a:rPr lang="en">
                <a:solidFill>
                  <a:srgbClr val="1155CC"/>
                </a:solidFill>
              </a:rPr>
              <a:t> </a:t>
            </a:r>
            <a:r>
              <a:rPr lang="en"/>
              <a:t>(a.k.a., skb)</a:t>
            </a:r>
            <a:endParaRPr/>
          </a:p>
        </p:txBody>
      </p:sp>
      <p:sp>
        <p:nvSpPr>
          <p:cNvPr id="190" name="Google Shape;190;p29"/>
          <p:cNvSpPr txBox="1"/>
          <p:nvPr/>
        </p:nvSpPr>
        <p:spPr>
          <a:xfrm>
            <a:off x="5603652" y="2868600"/>
            <a:ext cx="3228600" cy="2274900"/>
          </a:xfrm>
          <a:prstGeom prst="rect">
            <a:avLst/>
          </a:prstGeom>
          <a:noFill/>
          <a:ln cap="flat" cmpd="sng" w="19050">
            <a:solidFill>
              <a:srgbClr val="674EA7"/>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674EA7"/>
                </a:solidFill>
              </a:rPr>
              <a:t>NIC driver processing</a:t>
            </a:r>
            <a:endParaRPr>
              <a:solidFill>
                <a:srgbClr val="674EA7"/>
              </a:solidFill>
            </a:endParaRPr>
          </a:p>
          <a:p>
            <a:pPr indent="0" lvl="0" marL="0" rtl="0" algn="l">
              <a:lnSpc>
                <a:spcPct val="100000"/>
              </a:lnSpc>
              <a:spcBef>
                <a:spcPts val="0"/>
              </a:spcBef>
              <a:spcAft>
                <a:spcPts val="0"/>
              </a:spcAft>
              <a:buNone/>
            </a:pPr>
            <a:r>
              <a:t/>
            </a:r>
            <a:endParaRPr/>
          </a:p>
          <a:p>
            <a:pPr indent="-317500" lvl="0" marL="457200" rtl="0" algn="l">
              <a:lnSpc>
                <a:spcPct val="100000"/>
              </a:lnSpc>
              <a:spcBef>
                <a:spcPts val="0"/>
              </a:spcBef>
              <a:spcAft>
                <a:spcPts val="0"/>
              </a:spcAft>
              <a:buClr>
                <a:srgbClr val="000000"/>
              </a:buClr>
              <a:buSzPts val="1400"/>
              <a:buAutoNum type="arabicPeriod"/>
            </a:pPr>
            <a:r>
              <a:rPr lang="en"/>
              <a:t>Driver dynamically allocates an </a:t>
            </a:r>
            <a:r>
              <a:rPr b="1" lang="en"/>
              <a:t>sk-buff</a:t>
            </a:r>
            <a:r>
              <a:rPr lang="en"/>
              <a:t> </a:t>
            </a:r>
            <a:endParaRPr/>
          </a:p>
          <a:p>
            <a:pPr indent="-317500" lvl="0" marL="457200" rtl="0" algn="l">
              <a:lnSpc>
                <a:spcPct val="100000"/>
              </a:lnSpc>
              <a:spcBef>
                <a:spcPts val="0"/>
              </a:spcBef>
              <a:spcAft>
                <a:spcPts val="0"/>
              </a:spcAft>
              <a:buClr>
                <a:srgbClr val="000000"/>
              </a:buClr>
              <a:buSzPts val="1400"/>
              <a:buAutoNum type="arabicPeriod"/>
            </a:pPr>
            <a:r>
              <a:rPr lang="en"/>
              <a:t>Update sk-buff with packet metadata</a:t>
            </a:r>
            <a:endParaRPr/>
          </a:p>
          <a:p>
            <a:pPr indent="-317500" lvl="0" marL="457200" rtl="0" algn="l">
              <a:lnSpc>
                <a:spcPct val="100000"/>
              </a:lnSpc>
              <a:spcBef>
                <a:spcPts val="0"/>
              </a:spcBef>
              <a:spcAft>
                <a:spcPts val="0"/>
              </a:spcAft>
              <a:buClr>
                <a:srgbClr val="000000"/>
              </a:buClr>
              <a:buSzPts val="1400"/>
              <a:buAutoNum type="arabicPeriod"/>
            </a:pPr>
            <a:r>
              <a:rPr lang="en"/>
              <a:t>Remove the Ethernet header</a:t>
            </a:r>
            <a:endParaRPr/>
          </a:p>
          <a:p>
            <a:pPr indent="-317500" lvl="0" marL="457200" rtl="0" algn="l">
              <a:lnSpc>
                <a:spcPct val="100000"/>
              </a:lnSpc>
              <a:spcBef>
                <a:spcPts val="0"/>
              </a:spcBef>
              <a:spcAft>
                <a:spcPts val="0"/>
              </a:spcAft>
              <a:buClr>
                <a:srgbClr val="000000"/>
              </a:buClr>
              <a:buSzPts val="1400"/>
              <a:buAutoNum type="arabicPeriod"/>
            </a:pPr>
            <a:r>
              <a:rPr lang="en"/>
              <a:t>Pass sk-buff to the network stack</a:t>
            </a:r>
            <a:endParaRPr/>
          </a:p>
        </p:txBody>
      </p:sp>
      <p:sp>
        <p:nvSpPr>
          <p:cNvPr id="191" name="Google Shape;191;p29"/>
          <p:cNvSpPr/>
          <p:nvPr/>
        </p:nvSpPr>
        <p:spPr>
          <a:xfrm>
            <a:off x="5207532" y="3467426"/>
            <a:ext cx="548713" cy="1337264"/>
          </a:xfrm>
          <a:custGeom>
            <a:rect b="b" l="l" r="r" t="t"/>
            <a:pathLst>
              <a:path extrusionOk="0" h="77444" w="6998">
                <a:moveTo>
                  <a:pt x="6532" y="77444"/>
                </a:moveTo>
                <a:lnTo>
                  <a:pt x="0" y="76978"/>
                </a:lnTo>
                <a:lnTo>
                  <a:pt x="0" y="0"/>
                </a:lnTo>
                <a:lnTo>
                  <a:pt x="6998" y="467"/>
                </a:lnTo>
              </a:path>
            </a:pathLst>
          </a:custGeom>
          <a:noFill/>
          <a:ln cap="flat" cmpd="sng" w="38100">
            <a:solidFill>
              <a:srgbClr val="D5A6BD"/>
            </a:solidFill>
            <a:prstDash val="solid"/>
            <a:round/>
            <a:headEnd len="med" w="med" type="none"/>
            <a:tailEnd len="med" w="med" type="triangle"/>
          </a:ln>
        </p:spPr>
      </p:sp>
      <p:sp>
        <p:nvSpPr>
          <p:cNvPr id="192" name="Google Shape;192;p29"/>
          <p:cNvSpPr txBox="1"/>
          <p:nvPr/>
        </p:nvSpPr>
        <p:spPr>
          <a:xfrm rot="-5400000">
            <a:off x="4132350" y="3971512"/>
            <a:ext cx="1422900" cy="32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For all packets in buffer</a:t>
            </a:r>
            <a:endParaRPr/>
          </a:p>
        </p:txBody>
      </p:sp>
      <p:sp>
        <p:nvSpPr>
          <p:cNvPr id="193" name="Google Shape;193;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0"/>
          <p:cNvSpPr txBox="1"/>
          <p:nvPr/>
        </p:nvSpPr>
        <p:spPr>
          <a:xfrm>
            <a:off x="311700" y="164605"/>
            <a:ext cx="85206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rgbClr val="351C75"/>
                </a:solidFill>
              </a:rPr>
              <a:t>Application processing </a:t>
            </a:r>
            <a:endParaRPr sz="2800">
              <a:solidFill>
                <a:srgbClr val="351C75"/>
              </a:solidFill>
            </a:endParaRPr>
          </a:p>
        </p:txBody>
      </p:sp>
      <p:sp>
        <p:nvSpPr>
          <p:cNvPr id="199" name="Google Shape;199;p30"/>
          <p:cNvSpPr txBox="1"/>
          <p:nvPr/>
        </p:nvSpPr>
        <p:spPr>
          <a:xfrm>
            <a:off x="4345500" y="1050975"/>
            <a:ext cx="4416900" cy="2554500"/>
          </a:xfrm>
          <a:prstGeom prst="rect">
            <a:avLst/>
          </a:prstGeom>
          <a:noFill/>
          <a:ln cap="flat" cmpd="sng" w="19050">
            <a:solidFill>
              <a:srgbClr val="8E7CC3"/>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rgbClr val="674EA7"/>
                </a:solidFill>
              </a:rPr>
              <a:t>On socket read:</a:t>
            </a:r>
            <a:endParaRPr>
              <a:solidFill>
                <a:srgbClr val="674EA7"/>
              </a:solidFill>
            </a:endParaRPr>
          </a:p>
          <a:p>
            <a:pPr indent="-317500" lvl="0" marL="457200" rtl="0" algn="l">
              <a:lnSpc>
                <a:spcPct val="200000"/>
              </a:lnSpc>
              <a:spcBef>
                <a:spcPts val="0"/>
              </a:spcBef>
              <a:spcAft>
                <a:spcPts val="0"/>
              </a:spcAft>
              <a:buSzPts val="1400"/>
              <a:buChar char="●"/>
            </a:pPr>
            <a:r>
              <a:rPr lang="en"/>
              <a:t>Dequeue packet from socket receive queue (kernel space)</a:t>
            </a:r>
            <a:endParaRPr/>
          </a:p>
          <a:p>
            <a:pPr indent="-317500" lvl="0" marL="457200" rtl="0" algn="l">
              <a:lnSpc>
                <a:spcPct val="200000"/>
              </a:lnSpc>
              <a:spcBef>
                <a:spcPts val="0"/>
              </a:spcBef>
              <a:spcAft>
                <a:spcPts val="0"/>
              </a:spcAft>
              <a:buSzPts val="1400"/>
              <a:buChar char="●"/>
            </a:pPr>
            <a:r>
              <a:rPr lang="en"/>
              <a:t>Copy packet to application buffer (user space)</a:t>
            </a:r>
            <a:endParaRPr/>
          </a:p>
          <a:p>
            <a:pPr indent="-317500" lvl="0" marL="457200" rtl="0" algn="l">
              <a:lnSpc>
                <a:spcPct val="200000"/>
              </a:lnSpc>
              <a:spcBef>
                <a:spcPts val="0"/>
              </a:spcBef>
              <a:spcAft>
                <a:spcPts val="0"/>
              </a:spcAft>
              <a:buSzPts val="1400"/>
              <a:buChar char="●"/>
            </a:pPr>
            <a:r>
              <a:rPr lang="en"/>
              <a:t>Release sk-buff</a:t>
            </a:r>
            <a:endParaRPr/>
          </a:p>
          <a:p>
            <a:pPr indent="-317500" lvl="0" marL="457200" rtl="0" algn="l">
              <a:lnSpc>
                <a:spcPct val="200000"/>
              </a:lnSpc>
              <a:spcBef>
                <a:spcPts val="0"/>
              </a:spcBef>
              <a:spcAft>
                <a:spcPts val="0"/>
              </a:spcAft>
              <a:buSzPts val="1400"/>
              <a:buChar char="●"/>
            </a:pPr>
            <a:r>
              <a:rPr lang="en"/>
              <a:t>Return back to the application</a:t>
            </a:r>
            <a:endParaRPr/>
          </a:p>
        </p:txBody>
      </p:sp>
      <p:sp>
        <p:nvSpPr>
          <p:cNvPr id="200" name="Google Shape;200;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01" name="Google Shape;201;p30"/>
          <p:cNvSpPr txBox="1"/>
          <p:nvPr/>
        </p:nvSpPr>
        <p:spPr>
          <a:xfrm>
            <a:off x="5224356" y="3711525"/>
            <a:ext cx="2537400" cy="381000"/>
          </a:xfrm>
          <a:prstGeom prst="rect">
            <a:avLst/>
          </a:prstGeom>
          <a:solidFill>
            <a:srgbClr val="B4A7D6"/>
          </a:solidFill>
          <a:ln cap="flat" cmpd="sng" w="9525">
            <a:solidFill>
              <a:srgbClr val="674E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a:solidFill>
                  <a:srgbClr val="222222"/>
                </a:solidFill>
              </a:rPr>
              <a:t>kernel space to user space</a:t>
            </a:r>
            <a:endParaRPr>
              <a:solidFill>
                <a:srgbClr val="222222"/>
              </a:solidFill>
            </a:endParaRPr>
          </a:p>
        </p:txBody>
      </p:sp>
      <p:sp>
        <p:nvSpPr>
          <p:cNvPr id="202" name="Google Shape;202;p30"/>
          <p:cNvSpPr txBox="1"/>
          <p:nvPr/>
        </p:nvSpPr>
        <p:spPr>
          <a:xfrm>
            <a:off x="5785445" y="1096165"/>
            <a:ext cx="2537400" cy="381000"/>
          </a:xfrm>
          <a:prstGeom prst="rect">
            <a:avLst/>
          </a:prstGeom>
          <a:solidFill>
            <a:srgbClr val="B4A7D6"/>
          </a:solidFill>
          <a:ln cap="flat" cmpd="sng" w="9525">
            <a:solidFill>
              <a:srgbClr val="674EA7"/>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a:solidFill>
                  <a:schemeClr val="dk1"/>
                </a:solidFill>
              </a:rPr>
              <a:t>user space to kernel space</a:t>
            </a:r>
            <a:endParaRPr>
              <a:solidFill>
                <a:schemeClr val="dk1"/>
              </a:solidFill>
            </a:endParaRPr>
          </a:p>
        </p:txBody>
      </p:sp>
      <p:sp>
        <p:nvSpPr>
          <p:cNvPr id="203" name="Google Shape;203;p30"/>
          <p:cNvSpPr/>
          <p:nvPr/>
        </p:nvSpPr>
        <p:spPr>
          <a:xfrm rot="-5400000">
            <a:off x="1529316" y="4739897"/>
            <a:ext cx="123300" cy="144000"/>
          </a:xfrm>
          <a:prstGeom prst="rect">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0"/>
          <p:cNvSpPr/>
          <p:nvPr/>
        </p:nvSpPr>
        <p:spPr>
          <a:xfrm rot="-5400000">
            <a:off x="1160854" y="4739899"/>
            <a:ext cx="123300" cy="144000"/>
          </a:xfrm>
          <a:prstGeom prst="rect">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205" name="Google Shape;205;p30"/>
          <p:cNvGraphicFramePr/>
          <p:nvPr/>
        </p:nvGraphicFramePr>
        <p:xfrm>
          <a:off x="313427" y="813733"/>
          <a:ext cx="3000000" cy="3000000"/>
        </p:xfrm>
        <a:graphic>
          <a:graphicData uri="http://schemas.openxmlformats.org/drawingml/2006/table">
            <a:tbl>
              <a:tblPr>
                <a:noFill/>
                <a:tableStyleId>{A5B3BBA5-F122-4869-9691-E2F6C96FEDBB}</a:tableStyleId>
              </a:tblPr>
              <a:tblGrid>
                <a:gridCol w="3931800"/>
              </a:tblGrid>
              <a:tr h="605000">
                <a:tc>
                  <a:txBody>
                    <a:bodyPr/>
                    <a:lstStyle/>
                    <a:p>
                      <a:pPr indent="0" lvl="0" marL="0" rtl="0" algn="ctr">
                        <a:spcBef>
                          <a:spcPts val="0"/>
                        </a:spcBef>
                        <a:spcAft>
                          <a:spcPts val="0"/>
                        </a:spcAft>
                        <a:buNone/>
                      </a:pPr>
                      <a:r>
                        <a:rPr lang="en" sz="1200"/>
                        <a:t>                                                              </a:t>
                      </a:r>
                      <a:r>
                        <a:rPr lang="en" sz="1200">
                          <a:solidFill>
                            <a:srgbClr val="674EA7"/>
                          </a:solidFill>
                        </a:rPr>
                        <a:t>User space</a:t>
                      </a:r>
                      <a:endParaRPr sz="1200">
                        <a:solidFill>
                          <a:srgbClr val="674EA7"/>
                        </a:solidFill>
                      </a:endParaRPr>
                    </a:p>
                    <a:p>
                      <a:pPr indent="0" lvl="0" marL="0" rtl="0" algn="l">
                        <a:spcBef>
                          <a:spcPts val="0"/>
                        </a:spcBef>
                        <a:spcAft>
                          <a:spcPts val="0"/>
                        </a:spcAft>
                        <a:buNone/>
                      </a:pPr>
                      <a:r>
                        <a:rPr lang="en">
                          <a:solidFill>
                            <a:srgbClr val="1155CC"/>
                          </a:solidFill>
                        </a:rPr>
                        <a:t> </a:t>
                      </a:r>
                      <a:endParaRPr/>
                    </a:p>
                  </a:txBody>
                  <a:tcPr marT="91425" marB="91425" marR="91425" marL="91425">
                    <a:solidFill>
                      <a:srgbClr val="D9D9D9"/>
                    </a:solidFill>
                  </a:tcPr>
                </a:tc>
              </a:tr>
              <a:tr h="2702750">
                <a:tc>
                  <a:txBody>
                    <a:bodyPr/>
                    <a:lstStyle/>
                    <a:p>
                      <a:pPr indent="0" lvl="0" marL="0" rtl="0" algn="ctr">
                        <a:spcBef>
                          <a:spcPts val="0"/>
                        </a:spcBef>
                        <a:spcAft>
                          <a:spcPts val="0"/>
                        </a:spcAft>
                        <a:buNone/>
                      </a:pPr>
                      <a:r>
                        <a:rPr lang="en"/>
                        <a:t>                                                  </a:t>
                      </a:r>
                      <a:r>
                        <a:rPr lang="en" sz="1200">
                          <a:solidFill>
                            <a:srgbClr val="674EA7"/>
                          </a:solidFill>
                        </a:rPr>
                        <a:t>Kernel space</a:t>
                      </a:r>
                      <a:endParaRPr sz="1200">
                        <a:solidFill>
                          <a:srgbClr val="674EA7"/>
                        </a:solidFill>
                      </a:endParaRPr>
                    </a:p>
                  </a:txBody>
                  <a:tcPr marT="91425" marB="91425" marR="91425" marL="91425"/>
                </a:tc>
              </a:tr>
            </a:tbl>
          </a:graphicData>
        </a:graphic>
      </p:graphicFrame>
      <p:grpSp>
        <p:nvGrpSpPr>
          <p:cNvPr id="206" name="Google Shape;206;p30"/>
          <p:cNvGrpSpPr/>
          <p:nvPr/>
        </p:nvGrpSpPr>
        <p:grpSpPr>
          <a:xfrm>
            <a:off x="1912471" y="3026965"/>
            <a:ext cx="945896" cy="933821"/>
            <a:chOff x="7449387" y="2756181"/>
            <a:chExt cx="816413" cy="881795"/>
          </a:xfrm>
        </p:grpSpPr>
        <p:sp>
          <p:nvSpPr>
            <p:cNvPr id="207" name="Google Shape;207;p30"/>
            <p:cNvSpPr/>
            <p:nvPr/>
          </p:nvSpPr>
          <p:spPr>
            <a:xfrm>
              <a:off x="7449387" y="2756276"/>
              <a:ext cx="816300" cy="8817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8" name="Google Shape;208;p30"/>
            <p:cNvCxnSpPr>
              <a:stCxn id="209" idx="1"/>
              <a:endCxn id="207" idx="1"/>
            </p:cNvCxnSpPr>
            <p:nvPr/>
          </p:nvCxnSpPr>
          <p:spPr>
            <a:xfrm rot="10800000">
              <a:off x="7568984" y="2885547"/>
              <a:ext cx="126600" cy="138000"/>
            </a:xfrm>
            <a:prstGeom prst="straightConnector1">
              <a:avLst/>
            </a:prstGeom>
            <a:noFill/>
            <a:ln cap="flat" cmpd="sng" w="9525">
              <a:solidFill>
                <a:schemeClr val="dk2"/>
              </a:solidFill>
              <a:prstDash val="solid"/>
              <a:round/>
              <a:headEnd len="med" w="med" type="none"/>
              <a:tailEnd len="med" w="med" type="none"/>
            </a:ln>
          </p:spPr>
        </p:cxnSp>
        <p:cxnSp>
          <p:nvCxnSpPr>
            <p:cNvPr id="210" name="Google Shape;210;p30"/>
            <p:cNvCxnSpPr>
              <a:stCxn id="209" idx="0"/>
              <a:endCxn id="207" idx="0"/>
            </p:cNvCxnSpPr>
            <p:nvPr/>
          </p:nvCxnSpPr>
          <p:spPr>
            <a:xfrm flipH="1" rot="10800000">
              <a:off x="7855850" y="2756181"/>
              <a:ext cx="1800" cy="194700"/>
            </a:xfrm>
            <a:prstGeom prst="straightConnector1">
              <a:avLst/>
            </a:prstGeom>
            <a:noFill/>
            <a:ln cap="flat" cmpd="sng" w="9525">
              <a:solidFill>
                <a:schemeClr val="dk2"/>
              </a:solidFill>
              <a:prstDash val="solid"/>
              <a:round/>
              <a:headEnd len="med" w="med" type="none"/>
              <a:tailEnd len="med" w="med" type="none"/>
            </a:ln>
          </p:spPr>
        </p:cxnSp>
        <p:cxnSp>
          <p:nvCxnSpPr>
            <p:cNvPr id="211" name="Google Shape;211;p30"/>
            <p:cNvCxnSpPr>
              <a:stCxn id="209" idx="7"/>
              <a:endCxn id="207" idx="7"/>
            </p:cNvCxnSpPr>
            <p:nvPr/>
          </p:nvCxnSpPr>
          <p:spPr>
            <a:xfrm flipH="1" rot="10800000">
              <a:off x="8016116" y="2885547"/>
              <a:ext cx="129900" cy="138000"/>
            </a:xfrm>
            <a:prstGeom prst="straightConnector1">
              <a:avLst/>
            </a:prstGeom>
            <a:noFill/>
            <a:ln cap="flat" cmpd="sng" w="9525">
              <a:solidFill>
                <a:schemeClr val="dk2"/>
              </a:solidFill>
              <a:prstDash val="solid"/>
              <a:round/>
              <a:headEnd len="med" w="med" type="none"/>
              <a:tailEnd len="med" w="med" type="none"/>
            </a:ln>
          </p:spPr>
        </p:cxnSp>
        <p:cxnSp>
          <p:nvCxnSpPr>
            <p:cNvPr id="212" name="Google Shape;212;p30"/>
            <p:cNvCxnSpPr>
              <a:stCxn id="209" idx="6"/>
              <a:endCxn id="207" idx="6"/>
            </p:cNvCxnSpPr>
            <p:nvPr/>
          </p:nvCxnSpPr>
          <p:spPr>
            <a:xfrm flipH="1" rot="10800000">
              <a:off x="8082500" y="3197181"/>
              <a:ext cx="183300" cy="1800"/>
            </a:xfrm>
            <a:prstGeom prst="straightConnector1">
              <a:avLst/>
            </a:prstGeom>
            <a:noFill/>
            <a:ln cap="flat" cmpd="sng" w="9525">
              <a:solidFill>
                <a:schemeClr val="dk2"/>
              </a:solidFill>
              <a:prstDash val="solid"/>
              <a:round/>
              <a:headEnd len="med" w="med" type="none"/>
              <a:tailEnd len="med" w="med" type="none"/>
            </a:ln>
          </p:spPr>
        </p:cxnSp>
        <p:cxnSp>
          <p:nvCxnSpPr>
            <p:cNvPr id="213" name="Google Shape;213;p30"/>
            <p:cNvCxnSpPr>
              <a:stCxn id="209" idx="5"/>
              <a:endCxn id="207" idx="5"/>
            </p:cNvCxnSpPr>
            <p:nvPr/>
          </p:nvCxnSpPr>
          <p:spPr>
            <a:xfrm>
              <a:off x="8016116" y="3374414"/>
              <a:ext cx="129900" cy="134400"/>
            </a:xfrm>
            <a:prstGeom prst="straightConnector1">
              <a:avLst/>
            </a:prstGeom>
            <a:noFill/>
            <a:ln cap="flat" cmpd="sng" w="9525">
              <a:solidFill>
                <a:schemeClr val="dk2"/>
              </a:solidFill>
              <a:prstDash val="solid"/>
              <a:round/>
              <a:headEnd len="med" w="med" type="none"/>
              <a:tailEnd len="med" w="med" type="none"/>
            </a:ln>
          </p:spPr>
        </p:cxnSp>
        <p:cxnSp>
          <p:nvCxnSpPr>
            <p:cNvPr id="214" name="Google Shape;214;p30"/>
            <p:cNvCxnSpPr>
              <a:stCxn id="209" idx="4"/>
              <a:endCxn id="207" idx="4"/>
            </p:cNvCxnSpPr>
            <p:nvPr/>
          </p:nvCxnSpPr>
          <p:spPr>
            <a:xfrm>
              <a:off x="7855850" y="3447081"/>
              <a:ext cx="1800" cy="190800"/>
            </a:xfrm>
            <a:prstGeom prst="straightConnector1">
              <a:avLst/>
            </a:prstGeom>
            <a:noFill/>
            <a:ln cap="flat" cmpd="sng" w="9525">
              <a:solidFill>
                <a:schemeClr val="dk2"/>
              </a:solidFill>
              <a:prstDash val="solid"/>
              <a:round/>
              <a:headEnd len="med" w="med" type="none"/>
              <a:tailEnd len="med" w="med" type="none"/>
            </a:ln>
          </p:spPr>
        </p:cxnSp>
        <p:cxnSp>
          <p:nvCxnSpPr>
            <p:cNvPr id="215" name="Google Shape;215;p30"/>
            <p:cNvCxnSpPr>
              <a:stCxn id="209" idx="3"/>
              <a:endCxn id="207" idx="3"/>
            </p:cNvCxnSpPr>
            <p:nvPr/>
          </p:nvCxnSpPr>
          <p:spPr>
            <a:xfrm flipH="1">
              <a:off x="7568984" y="3374414"/>
              <a:ext cx="126600" cy="134400"/>
            </a:xfrm>
            <a:prstGeom prst="straightConnector1">
              <a:avLst/>
            </a:prstGeom>
            <a:noFill/>
            <a:ln cap="flat" cmpd="sng" w="9525">
              <a:solidFill>
                <a:schemeClr val="dk2"/>
              </a:solidFill>
              <a:prstDash val="solid"/>
              <a:round/>
              <a:headEnd len="med" w="med" type="none"/>
              <a:tailEnd len="med" w="med" type="none"/>
            </a:ln>
          </p:spPr>
        </p:cxnSp>
        <p:cxnSp>
          <p:nvCxnSpPr>
            <p:cNvPr id="216" name="Google Shape;216;p30"/>
            <p:cNvCxnSpPr>
              <a:stCxn id="209" idx="2"/>
              <a:endCxn id="207" idx="2"/>
            </p:cNvCxnSpPr>
            <p:nvPr/>
          </p:nvCxnSpPr>
          <p:spPr>
            <a:xfrm rot="10800000">
              <a:off x="7449500" y="3197181"/>
              <a:ext cx="179700" cy="1800"/>
            </a:xfrm>
            <a:prstGeom prst="straightConnector1">
              <a:avLst/>
            </a:prstGeom>
            <a:noFill/>
            <a:ln cap="flat" cmpd="sng" w="9525">
              <a:solidFill>
                <a:schemeClr val="dk2"/>
              </a:solidFill>
              <a:prstDash val="solid"/>
              <a:round/>
              <a:headEnd len="med" w="med" type="none"/>
              <a:tailEnd len="med" w="med" type="none"/>
            </a:ln>
          </p:spPr>
        </p:cxnSp>
        <p:sp>
          <p:nvSpPr>
            <p:cNvPr id="209" name="Google Shape;209;p30"/>
            <p:cNvSpPr/>
            <p:nvPr/>
          </p:nvSpPr>
          <p:spPr>
            <a:xfrm>
              <a:off x="7629200" y="2950881"/>
              <a:ext cx="453300" cy="496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t>RX</a:t>
              </a:r>
              <a:endParaRPr sz="1000"/>
            </a:p>
          </p:txBody>
        </p:sp>
      </p:grpSp>
      <p:grpSp>
        <p:nvGrpSpPr>
          <p:cNvPr id="217" name="Google Shape;217;p30"/>
          <p:cNvGrpSpPr/>
          <p:nvPr/>
        </p:nvGrpSpPr>
        <p:grpSpPr>
          <a:xfrm>
            <a:off x="903146" y="3026965"/>
            <a:ext cx="945896" cy="933821"/>
            <a:chOff x="7449387" y="2756181"/>
            <a:chExt cx="816413" cy="881795"/>
          </a:xfrm>
        </p:grpSpPr>
        <p:sp>
          <p:nvSpPr>
            <p:cNvPr id="218" name="Google Shape;218;p30"/>
            <p:cNvSpPr/>
            <p:nvPr/>
          </p:nvSpPr>
          <p:spPr>
            <a:xfrm>
              <a:off x="7449387" y="2756276"/>
              <a:ext cx="816300" cy="881700"/>
            </a:xfrm>
            <a:prstGeom prst="ellipse">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9" name="Google Shape;219;p30"/>
            <p:cNvCxnSpPr>
              <a:stCxn id="220" idx="1"/>
              <a:endCxn id="218" idx="1"/>
            </p:cNvCxnSpPr>
            <p:nvPr/>
          </p:nvCxnSpPr>
          <p:spPr>
            <a:xfrm rot="10800000">
              <a:off x="7568984" y="2885547"/>
              <a:ext cx="126600" cy="138000"/>
            </a:xfrm>
            <a:prstGeom prst="straightConnector1">
              <a:avLst/>
            </a:prstGeom>
            <a:noFill/>
            <a:ln cap="flat" cmpd="sng" w="9525">
              <a:solidFill>
                <a:schemeClr val="dk2"/>
              </a:solidFill>
              <a:prstDash val="solid"/>
              <a:round/>
              <a:headEnd len="med" w="med" type="none"/>
              <a:tailEnd len="med" w="med" type="none"/>
            </a:ln>
          </p:spPr>
        </p:cxnSp>
        <p:cxnSp>
          <p:nvCxnSpPr>
            <p:cNvPr id="221" name="Google Shape;221;p30"/>
            <p:cNvCxnSpPr>
              <a:stCxn id="220" idx="0"/>
              <a:endCxn id="218" idx="0"/>
            </p:cNvCxnSpPr>
            <p:nvPr/>
          </p:nvCxnSpPr>
          <p:spPr>
            <a:xfrm flipH="1" rot="10800000">
              <a:off x="7855850" y="2756181"/>
              <a:ext cx="1800" cy="194700"/>
            </a:xfrm>
            <a:prstGeom prst="straightConnector1">
              <a:avLst/>
            </a:prstGeom>
            <a:noFill/>
            <a:ln cap="flat" cmpd="sng" w="9525">
              <a:solidFill>
                <a:schemeClr val="dk2"/>
              </a:solidFill>
              <a:prstDash val="solid"/>
              <a:round/>
              <a:headEnd len="med" w="med" type="none"/>
              <a:tailEnd len="med" w="med" type="none"/>
            </a:ln>
          </p:spPr>
        </p:cxnSp>
        <p:cxnSp>
          <p:nvCxnSpPr>
            <p:cNvPr id="222" name="Google Shape;222;p30"/>
            <p:cNvCxnSpPr>
              <a:stCxn id="220" idx="7"/>
              <a:endCxn id="218" idx="7"/>
            </p:cNvCxnSpPr>
            <p:nvPr/>
          </p:nvCxnSpPr>
          <p:spPr>
            <a:xfrm flipH="1" rot="10800000">
              <a:off x="8016116" y="2885547"/>
              <a:ext cx="129900" cy="138000"/>
            </a:xfrm>
            <a:prstGeom prst="straightConnector1">
              <a:avLst/>
            </a:prstGeom>
            <a:noFill/>
            <a:ln cap="flat" cmpd="sng" w="9525">
              <a:solidFill>
                <a:schemeClr val="dk2"/>
              </a:solidFill>
              <a:prstDash val="solid"/>
              <a:round/>
              <a:headEnd len="med" w="med" type="none"/>
              <a:tailEnd len="med" w="med" type="none"/>
            </a:ln>
          </p:spPr>
        </p:cxnSp>
        <p:cxnSp>
          <p:nvCxnSpPr>
            <p:cNvPr id="223" name="Google Shape;223;p30"/>
            <p:cNvCxnSpPr>
              <a:stCxn id="220" idx="6"/>
              <a:endCxn id="218" idx="6"/>
            </p:cNvCxnSpPr>
            <p:nvPr/>
          </p:nvCxnSpPr>
          <p:spPr>
            <a:xfrm flipH="1" rot="10800000">
              <a:off x="8082500" y="3197181"/>
              <a:ext cx="183300" cy="1800"/>
            </a:xfrm>
            <a:prstGeom prst="straightConnector1">
              <a:avLst/>
            </a:prstGeom>
            <a:noFill/>
            <a:ln cap="flat" cmpd="sng" w="9525">
              <a:solidFill>
                <a:schemeClr val="dk2"/>
              </a:solidFill>
              <a:prstDash val="solid"/>
              <a:round/>
              <a:headEnd len="med" w="med" type="none"/>
              <a:tailEnd len="med" w="med" type="none"/>
            </a:ln>
          </p:spPr>
        </p:cxnSp>
        <p:cxnSp>
          <p:nvCxnSpPr>
            <p:cNvPr id="224" name="Google Shape;224;p30"/>
            <p:cNvCxnSpPr>
              <a:stCxn id="220" idx="5"/>
              <a:endCxn id="218" idx="5"/>
            </p:cNvCxnSpPr>
            <p:nvPr/>
          </p:nvCxnSpPr>
          <p:spPr>
            <a:xfrm>
              <a:off x="8016116" y="3374414"/>
              <a:ext cx="129900" cy="134400"/>
            </a:xfrm>
            <a:prstGeom prst="straightConnector1">
              <a:avLst/>
            </a:prstGeom>
            <a:noFill/>
            <a:ln cap="flat" cmpd="sng" w="9525">
              <a:solidFill>
                <a:schemeClr val="dk2"/>
              </a:solidFill>
              <a:prstDash val="solid"/>
              <a:round/>
              <a:headEnd len="med" w="med" type="none"/>
              <a:tailEnd len="med" w="med" type="none"/>
            </a:ln>
          </p:spPr>
        </p:cxnSp>
        <p:cxnSp>
          <p:nvCxnSpPr>
            <p:cNvPr id="225" name="Google Shape;225;p30"/>
            <p:cNvCxnSpPr>
              <a:stCxn id="220" idx="4"/>
              <a:endCxn id="218" idx="4"/>
            </p:cNvCxnSpPr>
            <p:nvPr/>
          </p:nvCxnSpPr>
          <p:spPr>
            <a:xfrm>
              <a:off x="7855850" y="3447081"/>
              <a:ext cx="1800" cy="190800"/>
            </a:xfrm>
            <a:prstGeom prst="straightConnector1">
              <a:avLst/>
            </a:prstGeom>
            <a:noFill/>
            <a:ln cap="flat" cmpd="sng" w="9525">
              <a:solidFill>
                <a:schemeClr val="dk2"/>
              </a:solidFill>
              <a:prstDash val="solid"/>
              <a:round/>
              <a:headEnd len="med" w="med" type="none"/>
              <a:tailEnd len="med" w="med" type="none"/>
            </a:ln>
          </p:spPr>
        </p:cxnSp>
        <p:cxnSp>
          <p:nvCxnSpPr>
            <p:cNvPr id="226" name="Google Shape;226;p30"/>
            <p:cNvCxnSpPr>
              <a:stCxn id="220" idx="3"/>
              <a:endCxn id="218" idx="3"/>
            </p:cNvCxnSpPr>
            <p:nvPr/>
          </p:nvCxnSpPr>
          <p:spPr>
            <a:xfrm flipH="1">
              <a:off x="7568984" y="3374414"/>
              <a:ext cx="126600" cy="134400"/>
            </a:xfrm>
            <a:prstGeom prst="straightConnector1">
              <a:avLst/>
            </a:prstGeom>
            <a:noFill/>
            <a:ln cap="flat" cmpd="sng" w="9525">
              <a:solidFill>
                <a:schemeClr val="dk2"/>
              </a:solidFill>
              <a:prstDash val="solid"/>
              <a:round/>
              <a:headEnd len="med" w="med" type="none"/>
              <a:tailEnd len="med" w="med" type="none"/>
            </a:ln>
          </p:spPr>
        </p:cxnSp>
        <p:cxnSp>
          <p:nvCxnSpPr>
            <p:cNvPr id="227" name="Google Shape;227;p30"/>
            <p:cNvCxnSpPr>
              <a:stCxn id="220" idx="2"/>
              <a:endCxn id="218" idx="2"/>
            </p:cNvCxnSpPr>
            <p:nvPr/>
          </p:nvCxnSpPr>
          <p:spPr>
            <a:xfrm rot="10800000">
              <a:off x="7449500" y="3197181"/>
              <a:ext cx="179700" cy="1800"/>
            </a:xfrm>
            <a:prstGeom prst="straightConnector1">
              <a:avLst/>
            </a:prstGeom>
            <a:noFill/>
            <a:ln cap="flat" cmpd="sng" w="9525">
              <a:solidFill>
                <a:schemeClr val="dk2"/>
              </a:solidFill>
              <a:prstDash val="solid"/>
              <a:round/>
              <a:headEnd len="med" w="med" type="none"/>
              <a:tailEnd len="med" w="med" type="none"/>
            </a:ln>
          </p:spPr>
        </p:cxnSp>
        <p:sp>
          <p:nvSpPr>
            <p:cNvPr id="220" name="Google Shape;220;p30"/>
            <p:cNvSpPr/>
            <p:nvPr/>
          </p:nvSpPr>
          <p:spPr>
            <a:xfrm>
              <a:off x="7629200" y="2950881"/>
              <a:ext cx="453300" cy="4962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t>TX</a:t>
              </a:r>
              <a:endParaRPr sz="1000"/>
            </a:p>
          </p:txBody>
        </p:sp>
      </p:grpSp>
      <p:pic>
        <p:nvPicPr>
          <p:cNvPr id="228" name="Google Shape;228;p30"/>
          <p:cNvPicPr preferRelativeResize="0"/>
          <p:nvPr/>
        </p:nvPicPr>
        <p:blipFill>
          <a:blip r:embed="rId3">
            <a:alphaModFix/>
          </a:blip>
          <a:stretch>
            <a:fillRect/>
          </a:stretch>
        </p:blipFill>
        <p:spPr>
          <a:xfrm rot="-2230105">
            <a:off x="1750024" y="4134896"/>
            <a:ext cx="735724" cy="535599"/>
          </a:xfrm>
          <a:prstGeom prst="rect">
            <a:avLst/>
          </a:prstGeom>
          <a:noFill/>
          <a:ln>
            <a:noFill/>
          </a:ln>
        </p:spPr>
      </p:pic>
      <p:sp>
        <p:nvSpPr>
          <p:cNvPr id="229" name="Google Shape;229;p30"/>
          <p:cNvSpPr txBox="1"/>
          <p:nvPr/>
        </p:nvSpPr>
        <p:spPr>
          <a:xfrm>
            <a:off x="1887399" y="4522015"/>
            <a:ext cx="7356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t>NIC</a:t>
            </a:r>
            <a:endParaRPr sz="1200"/>
          </a:p>
        </p:txBody>
      </p:sp>
      <p:cxnSp>
        <p:nvCxnSpPr>
          <p:cNvPr id="230" name="Google Shape;230;p30"/>
          <p:cNvCxnSpPr/>
          <p:nvPr/>
        </p:nvCxnSpPr>
        <p:spPr>
          <a:xfrm flipH="1" rot="-5400000">
            <a:off x="1412874" y="4086646"/>
            <a:ext cx="505200" cy="204000"/>
          </a:xfrm>
          <a:prstGeom prst="curvedConnector3">
            <a:avLst>
              <a:gd fmla="val 86010" name="adj1"/>
            </a:avLst>
          </a:prstGeom>
          <a:noFill/>
          <a:ln cap="flat" cmpd="sng" w="9525">
            <a:solidFill>
              <a:schemeClr val="dk2"/>
            </a:solidFill>
            <a:prstDash val="solid"/>
            <a:round/>
            <a:headEnd len="med" w="med" type="none"/>
            <a:tailEnd len="med" w="med" type="triangle"/>
          </a:ln>
        </p:spPr>
      </p:cxnSp>
      <p:cxnSp>
        <p:nvCxnSpPr>
          <p:cNvPr id="231" name="Google Shape;231;p30"/>
          <p:cNvCxnSpPr/>
          <p:nvPr/>
        </p:nvCxnSpPr>
        <p:spPr>
          <a:xfrm rot="-5400000">
            <a:off x="2101249" y="4009365"/>
            <a:ext cx="568200" cy="328200"/>
          </a:xfrm>
          <a:prstGeom prst="curvedConnector3">
            <a:avLst>
              <a:gd fmla="val -22150" name="adj1"/>
            </a:avLst>
          </a:prstGeom>
          <a:noFill/>
          <a:ln cap="flat" cmpd="sng" w="9525">
            <a:solidFill>
              <a:schemeClr val="dk2"/>
            </a:solidFill>
            <a:prstDash val="solid"/>
            <a:round/>
            <a:headEnd len="med" w="med" type="none"/>
            <a:tailEnd len="med" w="med" type="triangle"/>
          </a:ln>
        </p:spPr>
      </p:cxnSp>
      <p:sp>
        <p:nvSpPr>
          <p:cNvPr id="232" name="Google Shape;232;p30"/>
          <p:cNvSpPr/>
          <p:nvPr/>
        </p:nvSpPr>
        <p:spPr>
          <a:xfrm>
            <a:off x="452285" y="2517350"/>
            <a:ext cx="2097300" cy="293700"/>
          </a:xfrm>
          <a:prstGeom prst="rect">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FFFFFF"/>
                </a:solidFill>
              </a:rPr>
              <a:t>NIC driver</a:t>
            </a:r>
            <a:endParaRPr sz="1200">
              <a:solidFill>
                <a:srgbClr val="FFFFFF"/>
              </a:solidFill>
            </a:endParaRPr>
          </a:p>
        </p:txBody>
      </p:sp>
      <p:cxnSp>
        <p:nvCxnSpPr>
          <p:cNvPr id="233" name="Google Shape;233;p30"/>
          <p:cNvCxnSpPr>
            <a:stCxn id="207" idx="0"/>
          </p:cNvCxnSpPr>
          <p:nvPr/>
        </p:nvCxnSpPr>
        <p:spPr>
          <a:xfrm flipH="1" rot="10800000">
            <a:off x="2385353" y="2814066"/>
            <a:ext cx="300" cy="213000"/>
          </a:xfrm>
          <a:prstGeom prst="straightConnector1">
            <a:avLst/>
          </a:prstGeom>
          <a:noFill/>
          <a:ln cap="flat" cmpd="sng" w="9525">
            <a:solidFill>
              <a:schemeClr val="dk2"/>
            </a:solidFill>
            <a:prstDash val="solid"/>
            <a:round/>
            <a:headEnd len="med" w="med" type="none"/>
            <a:tailEnd len="med" w="med" type="triangle"/>
          </a:ln>
        </p:spPr>
      </p:cxnSp>
      <p:cxnSp>
        <p:nvCxnSpPr>
          <p:cNvPr id="234" name="Google Shape;234;p30"/>
          <p:cNvCxnSpPr>
            <a:endCxn id="218" idx="0"/>
          </p:cNvCxnSpPr>
          <p:nvPr/>
        </p:nvCxnSpPr>
        <p:spPr>
          <a:xfrm>
            <a:off x="1374528" y="2831766"/>
            <a:ext cx="1500" cy="195300"/>
          </a:xfrm>
          <a:prstGeom prst="straightConnector1">
            <a:avLst/>
          </a:prstGeom>
          <a:noFill/>
          <a:ln cap="flat" cmpd="sng" w="9525">
            <a:solidFill>
              <a:schemeClr val="dk2"/>
            </a:solidFill>
            <a:prstDash val="solid"/>
            <a:round/>
            <a:headEnd len="med" w="med" type="none"/>
            <a:tailEnd len="med" w="med" type="triangle"/>
          </a:ln>
        </p:spPr>
      </p:cxnSp>
      <p:cxnSp>
        <p:nvCxnSpPr>
          <p:cNvPr id="235" name="Google Shape;235;p30"/>
          <p:cNvCxnSpPr/>
          <p:nvPr/>
        </p:nvCxnSpPr>
        <p:spPr>
          <a:xfrm flipH="1" rot="5400000">
            <a:off x="425700" y="3157368"/>
            <a:ext cx="1802100" cy="1044300"/>
          </a:xfrm>
          <a:prstGeom prst="bentConnector3">
            <a:avLst>
              <a:gd fmla="val 2067" name="adj1"/>
            </a:avLst>
          </a:prstGeom>
          <a:noFill/>
          <a:ln cap="flat" cmpd="sng" w="9525">
            <a:solidFill>
              <a:schemeClr val="dk2"/>
            </a:solidFill>
            <a:prstDash val="solid"/>
            <a:round/>
            <a:headEnd len="med" w="med" type="none"/>
            <a:tailEnd len="med" w="med" type="triangle"/>
          </a:ln>
        </p:spPr>
      </p:cxnSp>
      <p:sp>
        <p:nvSpPr>
          <p:cNvPr id="236" name="Google Shape;236;p30"/>
          <p:cNvSpPr txBox="1"/>
          <p:nvPr/>
        </p:nvSpPr>
        <p:spPr>
          <a:xfrm rot="-5400000">
            <a:off x="79260" y="3376553"/>
            <a:ext cx="1220100" cy="29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1155CC"/>
                </a:solidFill>
              </a:rPr>
              <a:t>Hardware interrupt</a:t>
            </a:r>
            <a:endParaRPr sz="1000">
              <a:solidFill>
                <a:srgbClr val="1155CC"/>
              </a:solidFill>
            </a:endParaRPr>
          </a:p>
        </p:txBody>
      </p:sp>
      <p:cxnSp>
        <p:nvCxnSpPr>
          <p:cNvPr id="237" name="Google Shape;237;p30"/>
          <p:cNvCxnSpPr/>
          <p:nvPr/>
        </p:nvCxnSpPr>
        <p:spPr>
          <a:xfrm>
            <a:off x="765285" y="1256125"/>
            <a:ext cx="2100" cy="470700"/>
          </a:xfrm>
          <a:prstGeom prst="straightConnector1">
            <a:avLst/>
          </a:prstGeom>
          <a:noFill/>
          <a:ln cap="flat" cmpd="sng" w="9525">
            <a:solidFill>
              <a:schemeClr val="dk2"/>
            </a:solidFill>
            <a:prstDash val="dot"/>
            <a:round/>
            <a:headEnd len="med" w="med" type="triangle"/>
            <a:tailEnd len="med" w="med" type="triangle"/>
          </a:ln>
        </p:spPr>
      </p:cxnSp>
      <p:sp>
        <p:nvSpPr>
          <p:cNvPr id="238" name="Google Shape;238;p30"/>
          <p:cNvSpPr/>
          <p:nvPr/>
        </p:nvSpPr>
        <p:spPr>
          <a:xfrm>
            <a:off x="572135" y="978263"/>
            <a:ext cx="1529400" cy="293700"/>
          </a:xfrm>
          <a:prstGeom prst="rect">
            <a:avLst/>
          </a:prstGeom>
          <a:solidFill>
            <a:srgbClr val="B3FFB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Application</a:t>
            </a:r>
            <a:endParaRPr sz="1200"/>
          </a:p>
        </p:txBody>
      </p:sp>
      <p:cxnSp>
        <p:nvCxnSpPr>
          <p:cNvPr id="239" name="Google Shape;239;p30"/>
          <p:cNvCxnSpPr/>
          <p:nvPr/>
        </p:nvCxnSpPr>
        <p:spPr>
          <a:xfrm flipH="1">
            <a:off x="1912460" y="1256125"/>
            <a:ext cx="11400" cy="1265400"/>
          </a:xfrm>
          <a:prstGeom prst="straightConnector1">
            <a:avLst/>
          </a:prstGeom>
          <a:noFill/>
          <a:ln cap="flat" cmpd="sng" w="9525">
            <a:solidFill>
              <a:schemeClr val="dk2"/>
            </a:solidFill>
            <a:prstDash val="dot"/>
            <a:round/>
            <a:headEnd len="med" w="med" type="triangle"/>
            <a:tailEnd len="med" w="med" type="triangle"/>
          </a:ln>
        </p:spPr>
      </p:cxnSp>
      <p:sp>
        <p:nvSpPr>
          <p:cNvPr id="240" name="Google Shape;240;p30"/>
          <p:cNvSpPr/>
          <p:nvPr/>
        </p:nvSpPr>
        <p:spPr>
          <a:xfrm>
            <a:off x="452285" y="2126504"/>
            <a:ext cx="1210800" cy="234600"/>
          </a:xfrm>
          <a:prstGeom prst="rect">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FFFFFF"/>
                </a:solidFill>
              </a:rPr>
              <a:t>Network stack</a:t>
            </a:r>
            <a:endParaRPr sz="1200">
              <a:solidFill>
                <a:srgbClr val="FFFFFF"/>
              </a:solidFill>
            </a:endParaRPr>
          </a:p>
        </p:txBody>
      </p:sp>
      <p:sp>
        <p:nvSpPr>
          <p:cNvPr id="241" name="Google Shape;241;p30"/>
          <p:cNvSpPr/>
          <p:nvPr/>
        </p:nvSpPr>
        <p:spPr>
          <a:xfrm>
            <a:off x="452285" y="1723550"/>
            <a:ext cx="2097300" cy="2937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System calls</a:t>
            </a:r>
            <a:endParaRPr sz="1200"/>
          </a:p>
        </p:txBody>
      </p:sp>
      <p:cxnSp>
        <p:nvCxnSpPr>
          <p:cNvPr id="242" name="Google Shape;242;p30"/>
          <p:cNvCxnSpPr>
            <a:endCxn id="229" idx="1"/>
          </p:cNvCxnSpPr>
          <p:nvPr/>
        </p:nvCxnSpPr>
        <p:spPr>
          <a:xfrm flipH="1" rot="10800000">
            <a:off x="563199" y="4718815"/>
            <a:ext cx="1324200" cy="10500"/>
          </a:xfrm>
          <a:prstGeom prst="straightConnector1">
            <a:avLst/>
          </a:prstGeom>
          <a:noFill/>
          <a:ln cap="flat" cmpd="sng" w="19050">
            <a:solidFill>
              <a:srgbClr val="1155CC"/>
            </a:solidFill>
            <a:prstDash val="solid"/>
            <a:round/>
            <a:headEnd len="med" w="med" type="none"/>
            <a:tailEnd len="med" w="med" type="triangle"/>
          </a:ln>
        </p:spPr>
      </p:cxnSp>
      <p:sp>
        <p:nvSpPr>
          <p:cNvPr id="243" name="Google Shape;243;p30"/>
          <p:cNvSpPr/>
          <p:nvPr/>
        </p:nvSpPr>
        <p:spPr>
          <a:xfrm rot="-5400000">
            <a:off x="2157277" y="1028525"/>
            <a:ext cx="229500" cy="1932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700"/>
          </a:p>
        </p:txBody>
      </p:sp>
      <p:sp>
        <p:nvSpPr>
          <p:cNvPr id="244" name="Google Shape;244;p30"/>
          <p:cNvSpPr/>
          <p:nvPr/>
        </p:nvSpPr>
        <p:spPr>
          <a:xfrm>
            <a:off x="3572786" y="2675520"/>
            <a:ext cx="229500" cy="195300"/>
          </a:xfrm>
          <a:prstGeom prst="mathMultiply">
            <a:avLst>
              <a:gd fmla="val 23520" name="adj1"/>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 name="Google Shape;245;p30"/>
          <p:cNvGrpSpPr/>
          <p:nvPr/>
        </p:nvGrpSpPr>
        <p:grpSpPr>
          <a:xfrm>
            <a:off x="2750763" y="1738905"/>
            <a:ext cx="1169443" cy="2262836"/>
            <a:chOff x="2472082" y="1735805"/>
            <a:chExt cx="1169443" cy="2262836"/>
          </a:xfrm>
        </p:grpSpPr>
        <p:sp>
          <p:nvSpPr>
            <p:cNvPr id="246" name="Google Shape;246;p30"/>
            <p:cNvSpPr/>
            <p:nvPr/>
          </p:nvSpPr>
          <p:spPr>
            <a:xfrm>
              <a:off x="2731625" y="1735805"/>
              <a:ext cx="909900" cy="1009500"/>
            </a:xfrm>
            <a:prstGeom prst="rect">
              <a:avLst/>
            </a:prstGeom>
            <a:noFill/>
            <a:ln cap="flat" cmpd="sng" w="9525">
              <a:solidFill>
                <a:schemeClr val="dk2"/>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0"/>
            <p:cNvSpPr/>
            <p:nvPr/>
          </p:nvSpPr>
          <p:spPr>
            <a:xfrm>
              <a:off x="2832063" y="1801380"/>
              <a:ext cx="297600" cy="871200"/>
            </a:xfrm>
            <a:prstGeom prst="rect">
              <a:avLst/>
            </a:prstGeom>
            <a:solidFill>
              <a:srgbClr val="B3FFB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t>WQ</a:t>
              </a:r>
              <a:endParaRPr sz="1200"/>
            </a:p>
          </p:txBody>
        </p:sp>
        <p:sp>
          <p:nvSpPr>
            <p:cNvPr id="248" name="Google Shape;248;p30"/>
            <p:cNvSpPr/>
            <p:nvPr/>
          </p:nvSpPr>
          <p:spPr>
            <a:xfrm>
              <a:off x="3217388" y="1795980"/>
              <a:ext cx="328200" cy="8820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000"/>
                <a:t>R</a:t>
              </a:r>
              <a:endParaRPr sz="1000"/>
            </a:p>
            <a:p>
              <a:pPr indent="0" lvl="0" marL="0" rtl="0" algn="l">
                <a:spcBef>
                  <a:spcPts val="0"/>
                </a:spcBef>
                <a:spcAft>
                  <a:spcPts val="0"/>
                </a:spcAft>
                <a:buNone/>
              </a:pPr>
              <a:r>
                <a:rPr lang="en" sz="1000"/>
                <a:t>Q</a:t>
              </a:r>
              <a:endParaRPr sz="1000"/>
            </a:p>
          </p:txBody>
        </p:sp>
        <p:sp>
          <p:nvSpPr>
            <p:cNvPr id="249" name="Google Shape;249;p30"/>
            <p:cNvSpPr/>
            <p:nvPr/>
          </p:nvSpPr>
          <p:spPr>
            <a:xfrm>
              <a:off x="3217513" y="2477375"/>
              <a:ext cx="328200" cy="1953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00"/>
                <a:t>skb</a:t>
              </a:r>
              <a:endParaRPr sz="700"/>
            </a:p>
          </p:txBody>
        </p:sp>
        <p:grpSp>
          <p:nvGrpSpPr>
            <p:cNvPr id="250" name="Google Shape;250;p30"/>
            <p:cNvGrpSpPr/>
            <p:nvPr/>
          </p:nvGrpSpPr>
          <p:grpSpPr>
            <a:xfrm>
              <a:off x="2472082" y="2989100"/>
              <a:ext cx="1149000" cy="1009541"/>
              <a:chOff x="7161310" y="2571750"/>
              <a:chExt cx="1149000" cy="1009541"/>
            </a:xfrm>
          </p:grpSpPr>
          <p:grpSp>
            <p:nvGrpSpPr>
              <p:cNvPr id="251" name="Google Shape;251;p30"/>
              <p:cNvGrpSpPr/>
              <p:nvPr/>
            </p:nvGrpSpPr>
            <p:grpSpPr>
              <a:xfrm>
                <a:off x="7161310" y="2571750"/>
                <a:ext cx="1149000" cy="886991"/>
                <a:chOff x="7411460" y="2791100"/>
                <a:chExt cx="1149000" cy="886991"/>
              </a:xfrm>
            </p:grpSpPr>
            <p:sp>
              <p:nvSpPr>
                <p:cNvPr id="252" name="Google Shape;252;p30"/>
                <p:cNvSpPr/>
                <p:nvPr/>
              </p:nvSpPr>
              <p:spPr>
                <a:xfrm>
                  <a:off x="8053760" y="2791100"/>
                  <a:ext cx="506700" cy="245100"/>
                </a:xfrm>
                <a:prstGeom prst="rect">
                  <a:avLst/>
                </a:prstGeom>
                <a:solidFill>
                  <a:schemeClr val="accent1"/>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packet buffer</a:t>
                  </a:r>
                  <a:endParaRPr sz="800"/>
                </a:p>
              </p:txBody>
            </p:sp>
            <p:cxnSp>
              <p:nvCxnSpPr>
                <p:cNvPr id="253" name="Google Shape;253;p30"/>
                <p:cNvCxnSpPr>
                  <a:endCxn id="254" idx="1"/>
                </p:cNvCxnSpPr>
                <p:nvPr/>
              </p:nvCxnSpPr>
              <p:spPr>
                <a:xfrm>
                  <a:off x="7411460" y="3404491"/>
                  <a:ext cx="642300" cy="273600"/>
                </a:xfrm>
                <a:prstGeom prst="straightConnector1">
                  <a:avLst/>
                </a:prstGeom>
                <a:noFill/>
                <a:ln cap="flat" cmpd="sng" w="9525">
                  <a:solidFill>
                    <a:schemeClr val="dk2"/>
                  </a:solidFill>
                  <a:prstDash val="solid"/>
                  <a:round/>
                  <a:headEnd len="med" w="med" type="none"/>
                  <a:tailEnd len="med" w="med" type="triangle"/>
                </a:ln>
              </p:spPr>
            </p:cxnSp>
          </p:grpSp>
          <p:grpSp>
            <p:nvGrpSpPr>
              <p:cNvPr id="255" name="Google Shape;255;p30"/>
              <p:cNvGrpSpPr/>
              <p:nvPr/>
            </p:nvGrpSpPr>
            <p:grpSpPr>
              <a:xfrm>
                <a:off x="7803610" y="2828993"/>
                <a:ext cx="506700" cy="752297"/>
                <a:chOff x="7871860" y="928743"/>
                <a:chExt cx="506700" cy="752297"/>
              </a:xfrm>
            </p:grpSpPr>
            <p:sp>
              <p:nvSpPr>
                <p:cNvPr id="256" name="Google Shape;256;p30"/>
                <p:cNvSpPr/>
                <p:nvPr/>
              </p:nvSpPr>
              <p:spPr>
                <a:xfrm>
                  <a:off x="7871860" y="928743"/>
                  <a:ext cx="506700" cy="245100"/>
                </a:xfrm>
                <a:prstGeom prst="rect">
                  <a:avLst/>
                </a:prstGeom>
                <a:solidFill>
                  <a:srgbClr val="FFF2CC"/>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packet buffer</a:t>
                  </a:r>
                  <a:endParaRPr sz="800"/>
                </a:p>
              </p:txBody>
            </p:sp>
            <p:sp>
              <p:nvSpPr>
                <p:cNvPr id="254" name="Google Shape;254;p30"/>
                <p:cNvSpPr/>
                <p:nvPr/>
              </p:nvSpPr>
              <p:spPr>
                <a:xfrm>
                  <a:off x="7871860" y="1435941"/>
                  <a:ext cx="506700" cy="245100"/>
                </a:xfrm>
                <a:prstGeom prst="rect">
                  <a:avLst/>
                </a:prstGeom>
                <a:solidFill>
                  <a:srgbClr val="FFF2CC"/>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packet buffer</a:t>
                  </a:r>
                  <a:endParaRPr sz="800"/>
                </a:p>
              </p:txBody>
            </p:sp>
            <p:sp>
              <p:nvSpPr>
                <p:cNvPr id="257" name="Google Shape;257;p30"/>
                <p:cNvSpPr/>
                <p:nvPr/>
              </p:nvSpPr>
              <p:spPr>
                <a:xfrm>
                  <a:off x="7871860" y="1181673"/>
                  <a:ext cx="506700" cy="245100"/>
                </a:xfrm>
                <a:prstGeom prst="rect">
                  <a:avLst/>
                </a:prstGeom>
                <a:solidFill>
                  <a:srgbClr val="FFF2CC"/>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800"/>
                    <a:t>...</a:t>
                  </a:r>
                  <a:endParaRPr sz="800"/>
                </a:p>
              </p:txBody>
            </p:sp>
          </p:grpSp>
        </p:grpSp>
        <p:cxnSp>
          <p:nvCxnSpPr>
            <p:cNvPr id="258" name="Google Shape;258;p30"/>
            <p:cNvCxnSpPr>
              <a:stCxn id="249" idx="3"/>
              <a:endCxn id="252" idx="3"/>
            </p:cNvCxnSpPr>
            <p:nvPr/>
          </p:nvCxnSpPr>
          <p:spPr>
            <a:xfrm>
              <a:off x="3545713" y="2575025"/>
              <a:ext cx="75300" cy="536700"/>
            </a:xfrm>
            <a:prstGeom prst="bentConnector3">
              <a:avLst>
                <a:gd fmla="val 416328" name="adj1"/>
              </a:avLst>
            </a:prstGeom>
            <a:noFill/>
            <a:ln cap="flat" cmpd="sng" w="19050">
              <a:solidFill>
                <a:srgbClr val="1155CC"/>
              </a:solidFill>
              <a:prstDash val="solid"/>
              <a:round/>
              <a:headEnd len="med" w="med" type="none"/>
              <a:tailEnd len="med" w="med" type="triangle"/>
            </a:ln>
          </p:spPr>
        </p:cxnSp>
      </p:grpSp>
      <p:cxnSp>
        <p:nvCxnSpPr>
          <p:cNvPr id="259" name="Google Shape;259;p30"/>
          <p:cNvCxnSpPr>
            <a:stCxn id="252" idx="1"/>
            <a:endCxn id="243" idx="2"/>
          </p:cNvCxnSpPr>
          <p:nvPr/>
        </p:nvCxnSpPr>
        <p:spPr>
          <a:xfrm rot="10800000">
            <a:off x="2368563" y="1125150"/>
            <a:ext cx="1024500" cy="1989600"/>
          </a:xfrm>
          <a:prstGeom prst="bentConnector3">
            <a:avLst>
              <a:gd fmla="val 49997" name="adj1"/>
            </a:avLst>
          </a:prstGeom>
          <a:noFill/>
          <a:ln cap="flat" cmpd="sng" w="19050">
            <a:solidFill>
              <a:srgbClr val="FF0000"/>
            </a:solidFill>
            <a:prstDash val="solid"/>
            <a:round/>
            <a:headEnd len="med" w="med" type="none"/>
            <a:tailEnd len="med" w="med" type="triangl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51C75"/>
                </a:solidFill>
              </a:rPr>
              <a:t>Why eBPF?</a:t>
            </a:r>
            <a:endParaRPr>
              <a:solidFill>
                <a:srgbClr val="351C75"/>
              </a:solidFill>
            </a:endParaRPr>
          </a:p>
        </p:txBody>
      </p:sp>
      <p:sp>
        <p:nvSpPr>
          <p:cNvPr id="265" name="Google Shape;265;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a:solidFill>
                <a:schemeClr val="dk1"/>
              </a:solidFill>
            </a:endParaRPr>
          </a:p>
          <a:p>
            <a:pPr indent="0" lvl="0" marL="0" rtl="0" algn="l">
              <a:lnSpc>
                <a:spcPct val="100000"/>
              </a:lnSpc>
              <a:spcBef>
                <a:spcPts val="1600"/>
              </a:spcBef>
              <a:spcAft>
                <a:spcPts val="0"/>
              </a:spcAft>
              <a:buNone/>
            </a:pPr>
            <a:r>
              <a:t/>
            </a:r>
            <a:endParaRPr>
              <a:solidFill>
                <a:schemeClr val="dk1"/>
              </a:solidFill>
            </a:endParaRPr>
          </a:p>
          <a:p>
            <a:pPr indent="0" lvl="0" marL="0" rtl="0" algn="l">
              <a:lnSpc>
                <a:spcPct val="100000"/>
              </a:lnSpc>
              <a:spcBef>
                <a:spcPts val="1600"/>
              </a:spcBef>
              <a:spcAft>
                <a:spcPts val="0"/>
              </a:spcAft>
              <a:buNone/>
            </a:pPr>
            <a:r>
              <a:t/>
            </a:r>
            <a:endParaRPr>
              <a:solidFill>
                <a:schemeClr val="dk1"/>
              </a:solidFill>
            </a:endParaRPr>
          </a:p>
          <a:p>
            <a:pPr indent="0" lvl="0" marL="0" rtl="0" algn="l">
              <a:lnSpc>
                <a:spcPct val="100000"/>
              </a:lnSpc>
              <a:spcBef>
                <a:spcPts val="1600"/>
              </a:spcBef>
              <a:spcAft>
                <a:spcPts val="0"/>
              </a:spcAft>
              <a:buNone/>
            </a:pPr>
            <a:r>
              <a:t/>
            </a:r>
            <a:endParaRPr>
              <a:solidFill>
                <a:schemeClr val="dk1"/>
              </a:solidFill>
            </a:endParaRPr>
          </a:p>
          <a:p>
            <a:pPr indent="0" lvl="0" marL="0" rtl="0" algn="l">
              <a:lnSpc>
                <a:spcPct val="100000"/>
              </a:lnSpc>
              <a:spcBef>
                <a:spcPts val="1600"/>
              </a:spcBef>
              <a:spcAft>
                <a:spcPts val="0"/>
              </a:spcAft>
              <a:buNone/>
            </a:pPr>
            <a:r>
              <a:t/>
            </a:r>
            <a:endParaRPr>
              <a:solidFill>
                <a:schemeClr val="dk1"/>
              </a:solidFill>
            </a:endParaRPr>
          </a:p>
          <a:p>
            <a:pPr indent="-342900" lvl="0" marL="457200" rtl="0" algn="l">
              <a:lnSpc>
                <a:spcPct val="100000"/>
              </a:lnSpc>
              <a:spcBef>
                <a:spcPts val="1600"/>
              </a:spcBef>
              <a:spcAft>
                <a:spcPts val="0"/>
              </a:spcAft>
              <a:buClr>
                <a:schemeClr val="dk1"/>
              </a:buClr>
              <a:buSzPts val="1800"/>
              <a:buChar char="●"/>
            </a:pPr>
            <a:r>
              <a:rPr lang="en">
                <a:solidFill>
                  <a:schemeClr val="dk1"/>
                </a:solidFill>
              </a:rPr>
              <a:t>Understanding your system behaviour</a:t>
            </a:r>
            <a:endParaRPr>
              <a:solidFill>
                <a:schemeClr val="dk1"/>
              </a:solidFill>
            </a:endParaRPr>
          </a:p>
          <a:p>
            <a:pPr indent="-342900" lvl="0" marL="457200" rtl="0" algn="l">
              <a:lnSpc>
                <a:spcPct val="100000"/>
              </a:lnSpc>
              <a:spcBef>
                <a:spcPts val="0"/>
              </a:spcBef>
              <a:spcAft>
                <a:spcPts val="0"/>
              </a:spcAft>
              <a:buClr>
                <a:schemeClr val="dk1"/>
              </a:buClr>
              <a:buSzPts val="1800"/>
              <a:buChar char="●"/>
            </a:pPr>
            <a:r>
              <a:rPr lang="en">
                <a:solidFill>
                  <a:schemeClr val="dk1"/>
                </a:solidFill>
              </a:rPr>
              <a:t>Interpreting/modifying packets before it hits your application</a:t>
            </a:r>
            <a:endParaRPr>
              <a:solidFill>
                <a:schemeClr val="dk1"/>
              </a:solidFill>
            </a:endParaRPr>
          </a:p>
          <a:p>
            <a:pPr indent="-342900" lvl="0" marL="457200" rtl="0" algn="l">
              <a:lnSpc>
                <a:spcPct val="100000"/>
              </a:lnSpc>
              <a:spcBef>
                <a:spcPts val="0"/>
              </a:spcBef>
              <a:spcAft>
                <a:spcPts val="0"/>
              </a:spcAft>
              <a:buClr>
                <a:schemeClr val="dk1"/>
              </a:buClr>
              <a:buSzPts val="1800"/>
              <a:buChar char="●"/>
            </a:pPr>
            <a:r>
              <a:rPr lang="en">
                <a:solidFill>
                  <a:schemeClr val="dk1"/>
                </a:solidFill>
              </a:rPr>
              <a:t>Improving network performance  </a:t>
            </a:r>
            <a:endParaRPr>
              <a:solidFill>
                <a:schemeClr val="dk1"/>
              </a:solidFill>
            </a:endParaRPr>
          </a:p>
          <a:p>
            <a:pPr indent="0" lvl="0" marL="0" rtl="0" algn="l">
              <a:lnSpc>
                <a:spcPct val="100000"/>
              </a:lnSpc>
              <a:spcBef>
                <a:spcPts val="1600"/>
              </a:spcBef>
              <a:spcAft>
                <a:spcPts val="1600"/>
              </a:spcAft>
              <a:buNone/>
            </a:pPr>
            <a:r>
              <a:t/>
            </a:r>
            <a:endParaRPr>
              <a:solidFill>
                <a:schemeClr val="dk1"/>
              </a:solidFill>
            </a:endParaRPr>
          </a:p>
        </p:txBody>
      </p:sp>
      <p:pic>
        <p:nvPicPr>
          <p:cNvPr id="266" name="Google Shape;266;p31"/>
          <p:cNvPicPr preferRelativeResize="0"/>
          <p:nvPr/>
        </p:nvPicPr>
        <p:blipFill>
          <a:blip r:embed="rId3">
            <a:alphaModFix/>
          </a:blip>
          <a:stretch>
            <a:fillRect/>
          </a:stretch>
        </p:blipFill>
        <p:spPr>
          <a:xfrm>
            <a:off x="1255075" y="1212250"/>
            <a:ext cx="5965391" cy="2266025"/>
          </a:xfrm>
          <a:prstGeom prst="rect">
            <a:avLst/>
          </a:prstGeom>
          <a:noFill/>
          <a:ln>
            <a:noFill/>
          </a:ln>
        </p:spPr>
      </p:pic>
      <p:sp>
        <p:nvSpPr>
          <p:cNvPr id="267" name="Google Shape;267;p31"/>
          <p:cNvSpPr txBox="1"/>
          <p:nvPr/>
        </p:nvSpPr>
        <p:spPr>
          <a:xfrm>
            <a:off x="279400" y="4857375"/>
            <a:ext cx="79488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Source: https://blog.container-solutions.com/the-top-reasons-why-you-should-give-ebpf-a-chance</a:t>
            </a:r>
            <a:endParaRPr sz="1000"/>
          </a:p>
        </p:txBody>
      </p:sp>
      <p:sp>
        <p:nvSpPr>
          <p:cNvPr id="268" name="Google Shape;268;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6"/>
                                        </p:tgtEl>
                                        <p:attrNameLst>
                                          <p:attrName>style.visibility</p:attrName>
                                        </p:attrNameLst>
                                      </p:cBhvr>
                                      <p:to>
                                        <p:strVal val="visible"/>
                                      </p:to>
                                    </p:set>
                                    <p:animEffect filter="fade" transition="in">
                                      <p:cBhvr>
                                        <p:cTn dur="1000"/>
                                        <p:tgtEl>
                                          <p:spTgt spid="266"/>
                                        </p:tgtEl>
                                      </p:cBhvr>
                                    </p:animEffect>
                                  </p:childTnLst>
                                </p:cTn>
                              </p:par>
                              <p:par>
                                <p:cTn fill="hold" nodeType="withEffect" presetClass="entr" presetID="10" presetSubtype="0">
                                  <p:stCondLst>
                                    <p:cond delay="0"/>
                                  </p:stCondLst>
                                  <p:childTnLst>
                                    <p:set>
                                      <p:cBhvr>
                                        <p:cTn dur="1" fill="hold">
                                          <p:stCondLst>
                                            <p:cond delay="0"/>
                                          </p:stCondLst>
                                        </p:cTn>
                                        <p:tgtEl>
                                          <p:spTgt spid="267"/>
                                        </p:tgtEl>
                                        <p:attrNameLst>
                                          <p:attrName>style.visibility</p:attrName>
                                        </p:attrNameLst>
                                      </p:cBhvr>
                                      <p:to>
                                        <p:strVal val="visible"/>
                                      </p:to>
                                    </p:set>
                                    <p:animEffect filter="fade" transition="in">
                                      <p:cBhvr>
                                        <p:cTn dur="1000"/>
                                        <p:tgtEl>
                                          <p:spTgt spid="26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gtEl>
                                        <p:attrNameLst>
                                          <p:attrName>style.visibility</p:attrName>
                                        </p:attrNameLst>
                                      </p:cBhvr>
                                      <p:to>
                                        <p:strVal val="visible"/>
                                      </p:to>
                                    </p:set>
                                    <p:animEffect filter="fade" transition="in">
                                      <p:cBhvr>
                                        <p:cTn dur="1000"/>
                                        <p:tgtEl>
                                          <p:spTgt spid="2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351C75"/>
                </a:solidFill>
              </a:rPr>
              <a:t>What is eBPF?</a:t>
            </a:r>
            <a:endParaRPr>
              <a:solidFill>
                <a:srgbClr val="351C75"/>
              </a:solidFill>
            </a:endParaRPr>
          </a:p>
        </p:txBody>
      </p:sp>
      <p:sp>
        <p:nvSpPr>
          <p:cNvPr id="274" name="Google Shape;274;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51C75"/>
                </a:solidFill>
              </a:rPr>
              <a:t>BPF: </a:t>
            </a:r>
            <a:r>
              <a:rPr lang="en">
                <a:solidFill>
                  <a:srgbClr val="351C75"/>
                </a:solidFill>
              </a:rPr>
              <a:t>Berkeley</a:t>
            </a:r>
            <a:r>
              <a:rPr lang="en">
                <a:solidFill>
                  <a:srgbClr val="351C75"/>
                </a:solidFill>
              </a:rPr>
              <a:t> Packet Filter</a:t>
            </a:r>
            <a:endParaRPr>
              <a:solidFill>
                <a:srgbClr val="351C75"/>
              </a:solidFill>
            </a:endParaRPr>
          </a:p>
        </p:txBody>
      </p:sp>
      <p:sp>
        <p:nvSpPr>
          <p:cNvPr id="280" name="Google Shape;280;p3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114300" marR="114300" rtl="0" algn="l">
              <a:spcBef>
                <a:spcPts val="0"/>
              </a:spcBef>
              <a:spcAft>
                <a:spcPts val="0"/>
              </a:spcAft>
              <a:buNone/>
            </a:pPr>
            <a:r>
              <a:rPr b="1" lang="en" sz="1300">
                <a:solidFill>
                  <a:srgbClr val="36393A"/>
                </a:solidFill>
                <a:highlight>
                  <a:schemeClr val="lt1"/>
                </a:highlight>
                <a:latin typeface="Courier New"/>
                <a:ea typeface="Courier New"/>
                <a:cs typeface="Courier New"/>
                <a:sym typeface="Courier New"/>
              </a:rPr>
              <a:t>sudo tcpdump -p -ni eth0 -d "ip and udp"</a:t>
            </a:r>
            <a:endParaRPr b="1" sz="1300">
              <a:solidFill>
                <a:srgbClr val="36393A"/>
              </a:solidFill>
              <a:highlight>
                <a:schemeClr val="lt1"/>
              </a:highlight>
              <a:latin typeface="Courier New"/>
              <a:ea typeface="Courier New"/>
              <a:cs typeface="Courier New"/>
              <a:sym typeface="Courier New"/>
            </a:endParaRPr>
          </a:p>
          <a:p>
            <a:pPr indent="0" lvl="0" marL="114300" marR="114300" rtl="0" algn="l">
              <a:spcBef>
                <a:spcPts val="0"/>
              </a:spcBef>
              <a:spcAft>
                <a:spcPts val="0"/>
              </a:spcAft>
              <a:buNone/>
            </a:pPr>
            <a:r>
              <a:t/>
            </a:r>
            <a:endParaRPr b="1" sz="1300">
              <a:solidFill>
                <a:srgbClr val="36393A"/>
              </a:solidFill>
              <a:highlight>
                <a:schemeClr val="lt1"/>
              </a:highlight>
              <a:latin typeface="Courier New"/>
              <a:ea typeface="Courier New"/>
              <a:cs typeface="Courier New"/>
              <a:sym typeface="Courier New"/>
            </a:endParaRPr>
          </a:p>
          <a:p>
            <a:pPr indent="0" lvl="0" marL="114300" marR="114300" rtl="0" algn="l">
              <a:spcBef>
                <a:spcPts val="0"/>
              </a:spcBef>
              <a:spcAft>
                <a:spcPts val="0"/>
              </a:spcAft>
              <a:buNone/>
            </a:pPr>
            <a:r>
              <a:t/>
            </a:r>
            <a:endParaRPr b="1" sz="1300">
              <a:solidFill>
                <a:srgbClr val="36393A"/>
              </a:solidFill>
              <a:highlight>
                <a:schemeClr val="lt1"/>
              </a:highlight>
              <a:latin typeface="Courier New"/>
              <a:ea typeface="Courier New"/>
              <a:cs typeface="Courier New"/>
              <a:sym typeface="Courier New"/>
            </a:endParaRPr>
          </a:p>
          <a:p>
            <a:pPr indent="0" lvl="0" marL="114300" marR="114300" rtl="0" algn="l">
              <a:spcBef>
                <a:spcPts val="0"/>
              </a:spcBef>
              <a:spcAft>
                <a:spcPts val="0"/>
              </a:spcAft>
              <a:buClr>
                <a:schemeClr val="dk1"/>
              </a:buClr>
              <a:buSzPts val="1100"/>
              <a:buFont typeface="Arial"/>
              <a:buNone/>
            </a:pPr>
            <a:r>
              <a:t/>
            </a:r>
            <a:endParaRPr b="1" sz="1700">
              <a:solidFill>
                <a:srgbClr val="36393A"/>
              </a:solidFill>
              <a:highlight>
                <a:schemeClr val="lt1"/>
              </a:highlight>
              <a:latin typeface="Courier New"/>
              <a:ea typeface="Courier New"/>
              <a:cs typeface="Courier New"/>
              <a:sym typeface="Courier New"/>
            </a:endParaRPr>
          </a:p>
          <a:p>
            <a:pPr indent="0" lvl="0" marL="0" rtl="0" algn="l">
              <a:spcBef>
                <a:spcPts val="0"/>
              </a:spcBef>
              <a:spcAft>
                <a:spcPts val="1600"/>
              </a:spcAft>
              <a:buNone/>
            </a:pPr>
            <a:r>
              <a:t/>
            </a:r>
            <a:endParaRPr/>
          </a:p>
        </p:txBody>
      </p:sp>
      <p:sp>
        <p:nvSpPr>
          <p:cNvPr id="281" name="Google Shape;281;p33"/>
          <p:cNvSpPr txBox="1"/>
          <p:nvPr/>
        </p:nvSpPr>
        <p:spPr>
          <a:xfrm>
            <a:off x="545375" y="1621100"/>
            <a:ext cx="4221000" cy="164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36393A"/>
                </a:solidFill>
                <a:highlight>
                  <a:schemeClr val="lt1"/>
                </a:highlight>
              </a:rPr>
              <a:t>BPF bytecode </a:t>
            </a:r>
            <a:endParaRPr sz="1100">
              <a:solidFill>
                <a:srgbClr val="36393A"/>
              </a:solidFill>
              <a:highlight>
                <a:schemeClr val="lt1"/>
              </a:highlight>
            </a:endParaRPr>
          </a:p>
          <a:p>
            <a:pPr indent="0" lvl="0" marL="0" rtl="0" algn="l">
              <a:spcBef>
                <a:spcPts val="0"/>
              </a:spcBef>
              <a:spcAft>
                <a:spcPts val="0"/>
              </a:spcAft>
              <a:buNone/>
            </a:pPr>
            <a:r>
              <a:rPr lang="en" sz="1100">
                <a:solidFill>
                  <a:srgbClr val="36393A"/>
                </a:solidFill>
                <a:highlight>
                  <a:schemeClr val="lt1"/>
                </a:highlight>
                <a:latin typeface="Courier New"/>
                <a:ea typeface="Courier New"/>
                <a:cs typeface="Courier New"/>
                <a:sym typeface="Courier New"/>
              </a:rPr>
              <a:t>(000) ldh      [12]</a:t>
            </a:r>
            <a:endParaRPr sz="1100">
              <a:solidFill>
                <a:srgbClr val="36393A"/>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36393A"/>
                </a:solidFill>
                <a:highlight>
                  <a:schemeClr val="lt1"/>
                </a:highlight>
                <a:latin typeface="Courier New"/>
                <a:ea typeface="Courier New"/>
                <a:cs typeface="Courier New"/>
                <a:sym typeface="Courier New"/>
              </a:rPr>
              <a:t>(001) jeq      #0x800           jt 2    jf 5</a:t>
            </a:r>
            <a:endParaRPr sz="1100">
              <a:solidFill>
                <a:srgbClr val="36393A"/>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36393A"/>
                </a:solidFill>
                <a:highlight>
                  <a:schemeClr val="lt1"/>
                </a:highlight>
                <a:latin typeface="Courier New"/>
                <a:ea typeface="Courier New"/>
                <a:cs typeface="Courier New"/>
                <a:sym typeface="Courier New"/>
              </a:rPr>
              <a:t>(002) ldb      [23]</a:t>
            </a:r>
            <a:endParaRPr sz="1100">
              <a:solidFill>
                <a:srgbClr val="36393A"/>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36393A"/>
                </a:solidFill>
                <a:highlight>
                  <a:schemeClr val="lt1"/>
                </a:highlight>
                <a:latin typeface="Courier New"/>
                <a:ea typeface="Courier New"/>
                <a:cs typeface="Courier New"/>
                <a:sym typeface="Courier New"/>
              </a:rPr>
              <a:t>(003) jeq      #0x11            jt 4    jf 5</a:t>
            </a:r>
            <a:endParaRPr sz="1100">
              <a:solidFill>
                <a:srgbClr val="36393A"/>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36393A"/>
                </a:solidFill>
                <a:highlight>
                  <a:schemeClr val="lt1"/>
                </a:highlight>
                <a:latin typeface="Courier New"/>
                <a:ea typeface="Courier New"/>
                <a:cs typeface="Courier New"/>
                <a:sym typeface="Courier New"/>
              </a:rPr>
              <a:t>(004) ret      #65535</a:t>
            </a:r>
            <a:endParaRPr sz="1100">
              <a:solidFill>
                <a:srgbClr val="36393A"/>
              </a:solidFill>
              <a:highlight>
                <a:schemeClr val="lt1"/>
              </a:highlight>
              <a:latin typeface="Courier New"/>
              <a:ea typeface="Courier New"/>
              <a:cs typeface="Courier New"/>
              <a:sym typeface="Courier New"/>
            </a:endParaRPr>
          </a:p>
          <a:p>
            <a:pPr indent="0" lvl="0" marL="0" marR="114300" rtl="0" algn="l">
              <a:lnSpc>
                <a:spcPct val="115000"/>
              </a:lnSpc>
              <a:spcBef>
                <a:spcPts val="0"/>
              </a:spcBef>
              <a:spcAft>
                <a:spcPts val="0"/>
              </a:spcAft>
              <a:buClr>
                <a:schemeClr val="dk1"/>
              </a:buClr>
              <a:buSzPts val="1100"/>
              <a:buFont typeface="Arial"/>
              <a:buNone/>
            </a:pPr>
            <a:r>
              <a:rPr lang="en" sz="1100">
                <a:solidFill>
                  <a:srgbClr val="36393A"/>
                </a:solidFill>
                <a:highlight>
                  <a:schemeClr val="lt1"/>
                </a:highlight>
                <a:latin typeface="Courier New"/>
                <a:ea typeface="Courier New"/>
                <a:cs typeface="Courier New"/>
                <a:sym typeface="Courier New"/>
              </a:rPr>
              <a:t>(005) ret      #0</a:t>
            </a:r>
            <a:endParaRPr sz="1100">
              <a:solidFill>
                <a:srgbClr val="36393A"/>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sz="1600">
              <a:highlight>
                <a:schemeClr val="lt1"/>
              </a:highlight>
            </a:endParaRPr>
          </a:p>
        </p:txBody>
      </p:sp>
      <p:sp>
        <p:nvSpPr>
          <p:cNvPr id="282" name="Google Shape;282;p33"/>
          <p:cNvSpPr txBox="1"/>
          <p:nvPr/>
        </p:nvSpPr>
        <p:spPr>
          <a:xfrm>
            <a:off x="549125" y="3161550"/>
            <a:ext cx="5009100" cy="1302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rgbClr val="36393A"/>
                </a:solidFill>
                <a:highlight>
                  <a:schemeClr val="lt1"/>
                </a:highlight>
              </a:rPr>
              <a:t>BPF bytecode invoked through Kernel APIs</a:t>
            </a:r>
            <a:endParaRPr sz="1100">
              <a:solidFill>
                <a:srgbClr val="36393A"/>
              </a:solidFill>
              <a:highlight>
                <a:schemeClr val="lt1"/>
              </a:highlight>
            </a:endParaRPr>
          </a:p>
          <a:p>
            <a:pPr indent="0" lvl="0" marL="0" rtl="0" algn="l">
              <a:spcBef>
                <a:spcPts val="0"/>
              </a:spcBef>
              <a:spcAft>
                <a:spcPts val="0"/>
              </a:spcAft>
              <a:buNone/>
            </a:pPr>
            <a:r>
              <a:t/>
            </a:r>
            <a:endParaRPr sz="1100">
              <a:solidFill>
                <a:srgbClr val="36393A"/>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36393A"/>
                </a:solidFill>
                <a:highlight>
                  <a:schemeClr val="lt1"/>
                </a:highlight>
                <a:latin typeface="Courier New"/>
                <a:ea typeface="Courier New"/>
                <a:cs typeface="Courier New"/>
                <a:sym typeface="Courier New"/>
              </a:rPr>
              <a:t>sock = socket(PF_PACKET, SOCK_RAW, htons(ETH_P_ALL))</a:t>
            </a:r>
            <a:endParaRPr sz="1100">
              <a:solidFill>
                <a:srgbClr val="36393A"/>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n" sz="1100">
                <a:solidFill>
                  <a:srgbClr val="36393A"/>
                </a:solidFill>
                <a:highlight>
                  <a:schemeClr val="lt1"/>
                </a:highlight>
                <a:latin typeface="Courier New"/>
                <a:ea typeface="Courier New"/>
                <a:cs typeface="Courier New"/>
                <a:sym typeface="Courier New"/>
              </a:rPr>
              <a:t>...</a:t>
            </a:r>
            <a:endParaRPr sz="1100">
              <a:solidFill>
                <a:srgbClr val="36393A"/>
              </a:solidFill>
              <a:highlight>
                <a:schemeClr val="lt1"/>
              </a:highlight>
              <a:latin typeface="Courier New"/>
              <a:ea typeface="Courier New"/>
              <a:cs typeface="Courier New"/>
              <a:sym typeface="Courier New"/>
            </a:endParaRPr>
          </a:p>
          <a:p>
            <a:pPr indent="0" lvl="0" marL="0" marR="114300" rtl="0" algn="l">
              <a:lnSpc>
                <a:spcPct val="115000"/>
              </a:lnSpc>
              <a:spcBef>
                <a:spcPts val="0"/>
              </a:spcBef>
              <a:spcAft>
                <a:spcPts val="0"/>
              </a:spcAft>
              <a:buClr>
                <a:schemeClr val="dk1"/>
              </a:buClr>
              <a:buSzPts val="1100"/>
              <a:buFont typeface="Arial"/>
              <a:buNone/>
            </a:pPr>
            <a:r>
              <a:rPr lang="en" sz="1100">
                <a:solidFill>
                  <a:srgbClr val="36393A"/>
                </a:solidFill>
                <a:highlight>
                  <a:schemeClr val="lt1"/>
                </a:highlight>
                <a:latin typeface="Courier New"/>
                <a:ea typeface="Courier New"/>
                <a:cs typeface="Courier New"/>
                <a:sym typeface="Courier New"/>
              </a:rPr>
              <a:t>setsockopt(sock, SOL_SOCKET, SO_ATTACH_FILTER, </a:t>
            </a:r>
            <a:r>
              <a:rPr lang="en" sz="1100">
                <a:solidFill>
                  <a:srgbClr val="36393A"/>
                </a:solidFill>
                <a:highlight>
                  <a:schemeClr val="lt1"/>
                </a:highlight>
                <a:latin typeface="Courier New"/>
                <a:ea typeface="Courier New"/>
                <a:cs typeface="Courier New"/>
                <a:sym typeface="Courier New"/>
              </a:rPr>
              <a:t>...</a:t>
            </a:r>
            <a:r>
              <a:rPr lang="en" sz="1100">
                <a:solidFill>
                  <a:srgbClr val="36393A"/>
                </a:solidFill>
                <a:highlight>
                  <a:schemeClr val="lt1"/>
                </a:highlight>
                <a:latin typeface="Courier New"/>
                <a:ea typeface="Courier New"/>
                <a:cs typeface="Courier New"/>
                <a:sym typeface="Courier New"/>
              </a:rPr>
              <a:t>)</a:t>
            </a:r>
            <a:endParaRPr sz="1100">
              <a:solidFill>
                <a:srgbClr val="36393A"/>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t/>
            </a:r>
            <a:endParaRPr sz="1600">
              <a:highlight>
                <a:schemeClr val="lt1"/>
              </a:highlight>
            </a:endParaRPr>
          </a:p>
        </p:txBody>
      </p:sp>
      <p:sp>
        <p:nvSpPr>
          <p:cNvPr id="283" name="Google Shape;283;p33"/>
          <p:cNvSpPr txBox="1"/>
          <p:nvPr/>
        </p:nvSpPr>
        <p:spPr>
          <a:xfrm>
            <a:off x="341175" y="4703625"/>
            <a:ext cx="3708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u="sng">
                <a:solidFill>
                  <a:schemeClr val="dk1"/>
                </a:solidFill>
                <a:highlight>
                  <a:srgbClr val="FFFFFF"/>
                </a:highlight>
                <a:hlinkClick r:id="rId3">
                  <a:extLst>
                    <a:ext uri="{A12FA001-AC4F-418D-AE19-62706E023703}">
                      <ahyp:hlinkClr val="tx"/>
                    </a:ext>
                  </a:extLst>
                </a:hlinkClick>
              </a:rPr>
              <a:t>https://blog.cloudflare.com/bpf-the-forgotten-bytecode/</a:t>
            </a:r>
            <a:endParaRPr sz="1000">
              <a:solidFill>
                <a:schemeClr val="dk1"/>
              </a:solidFill>
            </a:endParaRPr>
          </a:p>
        </p:txBody>
      </p:sp>
      <p:sp>
        <p:nvSpPr>
          <p:cNvPr id="284" name="Google Shape;284;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0"/>
                                        </p:tgtEl>
                                        <p:attrNameLst>
                                          <p:attrName>style.visibility</p:attrName>
                                        </p:attrNameLst>
                                      </p:cBhvr>
                                      <p:to>
                                        <p:strVal val="visible"/>
                                      </p:to>
                                    </p:set>
                                    <p:animEffect filter="fade" transition="in">
                                      <p:cBhvr>
                                        <p:cTn dur="1000"/>
                                        <p:tgtEl>
                                          <p:spTgt spid="2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1"/>
                                        </p:tgtEl>
                                        <p:attrNameLst>
                                          <p:attrName>style.visibility</p:attrName>
                                        </p:attrNameLst>
                                      </p:cBhvr>
                                      <p:to>
                                        <p:strVal val="visible"/>
                                      </p:to>
                                    </p:set>
                                    <p:animEffect filter="fade" transition="in">
                                      <p:cBhvr>
                                        <p:cTn dur="1000"/>
                                        <p:tgtEl>
                                          <p:spTgt spid="2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2"/>
                                        </p:tgtEl>
                                        <p:attrNameLst>
                                          <p:attrName>style.visibility</p:attrName>
                                        </p:attrNameLst>
                                      </p:cBhvr>
                                      <p:to>
                                        <p:strVal val="visible"/>
                                      </p:to>
                                    </p:set>
                                    <p:animEffect filter="fade" transition="in">
                                      <p:cBhvr>
                                        <p:cTn dur="1000"/>
                                        <p:tgtEl>
                                          <p:spTgt spid="2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